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269" r:id="rId4"/>
    <p:sldId id="326" r:id="rId5"/>
    <p:sldId id="344" r:id="rId6"/>
    <p:sldId id="349" r:id="rId7"/>
    <p:sldId id="347" r:id="rId8"/>
    <p:sldId id="348" r:id="rId9"/>
    <p:sldId id="364" r:id="rId10"/>
    <p:sldId id="361" r:id="rId11"/>
    <p:sldId id="263" r:id="rId12"/>
  </p:sldIdLst>
  <p:sldSz cx="12192000" cy="6858000"/>
  <p:notesSz cx="7103745" cy="10234295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4CE45E"/>
    <a:srgbClr val="00B0F0"/>
    <a:srgbClr val="5DFFFF"/>
    <a:srgbClr val="1504B8"/>
    <a:srgbClr val="FFBF00"/>
    <a:srgbClr val="00FFEC"/>
    <a:srgbClr val="71FAFF"/>
    <a:srgbClr val="74F8F1"/>
    <a:srgbClr val="3BCA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8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3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DE50C4-7C8E-4845-9685-8FFFC7D1D19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41173D-681C-D74E-B395-B929B8D1669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private/var/folders/52/4568vxss1c1g6kht_59dt4n40000gn/T/com.kingsoft.wpsoffice.mac/picturecompress_20231114212727/output_1.jpgoutput_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(横版-白字)基金会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6725" y="390525"/>
            <a:ext cx="2821305" cy="561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private/var/folders/52/4568vxss1c1g6kht_59dt4n40000gn/T/com.kingsoft.wpsoffice.mac/picturecompress_20231114202854/output_1.jpgoutput_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(横版-白字)基金会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6725" y="390525"/>
            <a:ext cx="2821305" cy="561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private/var/folders/52/4568vxss1c1g6kht_59dt4n40000gn/T/com.kingsoft.wpsoffice.mac/picturecompress_20231114202854/output_1.jpgoutput_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33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(横版-白字)基金会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6725" y="390525"/>
            <a:ext cx="2821305" cy="561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33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2 拷贝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77395" cy="6858000"/>
          </a:xfrm>
          <a:prstGeom prst="rect">
            <a:avLst/>
          </a:prstGeom>
        </p:spPr>
      </p:pic>
      <p:pic>
        <p:nvPicPr>
          <p:cNvPr id="4" name="图片 3" descr="(横版-黑字)基金会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6725" y="419100"/>
            <a:ext cx="2785110" cy="561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2 拷贝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7739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image" Target="../media/image9.jpeg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2" Type="http://schemas.openxmlformats.org/officeDocument/2006/relationships/slideLayout" Target="../slideLayouts/slideLayout6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489190" y="5207635"/>
            <a:ext cx="1402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神兵天晶</a:t>
            </a:r>
            <a:endParaRPr lang="zh-CN" altLang="en-US" sz="2400" dirty="0">
              <a:solidFill>
                <a:schemeClr val="bg1"/>
              </a:solidFill>
              <a:latin typeface="Source Han Sans CN Medium" panose="020B0200000000000000" charset="-122"/>
              <a:ea typeface="Source Han Sans CN Medium" panose="020B0200000000000000" charset="-122"/>
              <a:cs typeface="Source Han Sans CN Medium" panose="020B02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55470" y="3734435"/>
            <a:ext cx="7094220" cy="114808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r"/>
            <a:r>
              <a:rPr lang="en-US" altLang="zh-CN" sz="3600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PR</a:t>
            </a:r>
            <a:r>
              <a:rPr lang="zh-CN" altLang="en-US" sz="3600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合并风险与处理效率预测</a:t>
            </a:r>
            <a:endParaRPr lang="zh-CN" altLang="en-US" sz="3600" dirty="0" err="1">
              <a:solidFill>
                <a:schemeClr val="bg1"/>
              </a:solidFill>
              <a:latin typeface="Source Han Sans CN Medium" panose="020B0200000000000000" charset="-122"/>
              <a:ea typeface="Source Han Sans CN Medium" panose="020B0200000000000000" charset="-122"/>
              <a:cs typeface="Source Han Sans CN Medium" panose="020B0200000000000000" charset="-122"/>
              <a:sym typeface="+mn-ea"/>
            </a:endParaRPr>
          </a:p>
          <a:p>
            <a:pPr algn="r"/>
            <a:r>
              <a:rPr lang="en-US" altLang="zh-CN" sz="3600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 </a:t>
            </a:r>
            <a:r>
              <a:rPr lang="zh-CN" altLang="en-US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基于机器学习的</a:t>
            </a:r>
            <a:r>
              <a:rPr lang="en-US" altLang="zh-CN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 OpenRank </a:t>
            </a:r>
            <a:r>
              <a:rPr lang="zh-CN" altLang="en-US" dirty="0" err="1">
                <a:solidFill>
                  <a:schemeClr val="bg1"/>
                </a:solidFill>
                <a:latin typeface="Source Han Sans CN Medium" panose="020B0200000000000000" charset="-122"/>
                <a:ea typeface="Source Han Sans CN Medium" panose="020B0200000000000000" charset="-122"/>
                <a:cs typeface="Source Han Sans CN Medium" panose="020B0200000000000000" charset="-122"/>
                <a:sym typeface="+mn-ea"/>
              </a:rPr>
              <a:t>指标拟合与优化</a:t>
            </a:r>
            <a:endParaRPr lang="zh-CN" altLang="en-US" dirty="0" err="1">
              <a:solidFill>
                <a:schemeClr val="bg1"/>
              </a:solidFill>
              <a:latin typeface="Source Han Sans CN Medium" panose="020B0200000000000000" charset="-122"/>
              <a:ea typeface="Source Han Sans CN Medium" panose="020B0200000000000000" charset="-122"/>
              <a:cs typeface="Source Han Sans CN Medium" panose="020B0200000000000000" charset="-122"/>
              <a:sym typeface="+mn-ea"/>
            </a:endParaRPr>
          </a:p>
          <a:p>
            <a:pPr algn="r"/>
            <a:endParaRPr lang="en-US" altLang="zh-CN" sz="3600" dirty="0" err="1">
              <a:solidFill>
                <a:schemeClr val="bg1"/>
              </a:solidFill>
              <a:latin typeface="Source Han Sans CN Medium" panose="020B0200000000000000" charset="-122"/>
              <a:ea typeface="Source Han Sans CN Medium" panose="020B0200000000000000" charset="-122"/>
              <a:cs typeface="Source Han Sans CN Medium" panose="020B0200000000000000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8985" y="2657475"/>
            <a:ext cx="4886325" cy="5689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21585" y="1294130"/>
            <a:ext cx="6499860" cy="12465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b="1">
                <a:solidFill>
                  <a:schemeClr val="bg1"/>
                </a:solidFill>
              </a:rPr>
              <a:t>“OpenRank</a:t>
            </a:r>
            <a:r>
              <a:rPr lang="zh-CN" altLang="en-US" sz="4000" b="1">
                <a:solidFill>
                  <a:schemeClr val="bg1"/>
                </a:solidFill>
              </a:rPr>
              <a:t>杯</a:t>
            </a:r>
            <a:r>
              <a:rPr lang="en-US" altLang="zh-CN" sz="4000" b="1">
                <a:solidFill>
                  <a:schemeClr val="bg1"/>
                </a:solidFill>
              </a:rPr>
              <a:t>”</a:t>
            </a:r>
            <a:r>
              <a:rPr lang="zh-CN" altLang="en-US" sz="4000" b="1">
                <a:solidFill>
                  <a:schemeClr val="bg1"/>
                </a:solidFill>
              </a:rPr>
              <a:t>开源数字生态</a:t>
            </a:r>
            <a:r>
              <a:rPr lang="en-US" altLang="zh-CN" sz="4000" b="1">
                <a:solidFill>
                  <a:schemeClr val="bg1"/>
                </a:solidFill>
              </a:rPr>
              <a:t>	</a:t>
            </a:r>
            <a:r>
              <a:rPr lang="zh-CN" altLang="en-US" sz="4000" b="1">
                <a:solidFill>
                  <a:schemeClr val="bg1"/>
                </a:solidFill>
              </a:rPr>
              <a:t>分析与应用创新赛</a:t>
            </a:r>
            <a:endParaRPr lang="zh-CN" altLang="en-US" sz="4000" b="1">
              <a:solidFill>
                <a:schemeClr val="bg1"/>
              </a:solidFill>
            </a:endParaRPr>
          </a:p>
          <a:p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392103" y="2767497"/>
            <a:ext cx="14077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ea typeface="思源黑体 CN Bold" panose="020B0800000000000000" charset="-122"/>
              </a:rPr>
              <a:t>谢谢！</a:t>
            </a:r>
            <a:endParaRPr lang="zh-CN" altLang="en-US" sz="3200" b="1" dirty="0">
              <a:solidFill>
                <a:schemeClr val="bg1"/>
              </a:solidFill>
              <a:ea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111058" y="2602230"/>
            <a:ext cx="1833880" cy="1091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sz="65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</a:rPr>
              <a:t>目录</a:t>
            </a:r>
            <a:endParaRPr lang="zh-CN" altLang="en-US" sz="6500" b="1" dirty="0">
              <a:solidFill>
                <a:schemeClr val="bg1"/>
              </a:solidFill>
              <a:latin typeface="Source Han Sans CN Bold" panose="020B0200000000000000" charset="-122"/>
              <a:ea typeface="Source Han Sans CN Bold" panose="020B02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62531" y="3693795"/>
            <a:ext cx="11322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US" altLang="zh-CN" sz="2000" dirty="0">
                <a:solidFill>
                  <a:schemeClr val="bg1"/>
                </a:solidFill>
                <a:latin typeface="Source Han Sans CN Normal" panose="020B0200000000000000" charset="-122"/>
                <a:ea typeface="Source Han Sans CN Normal" panose="020B0200000000000000" charset="-122"/>
                <a:cs typeface="Arial Bold" panose="020B0706020202030204" charset="0"/>
              </a:rPr>
              <a:t>Content</a:t>
            </a:r>
            <a:endParaRPr lang="en-US" altLang="zh-CN" sz="2000" dirty="0">
              <a:solidFill>
                <a:schemeClr val="bg1"/>
              </a:solidFill>
              <a:latin typeface="Source Han Sans CN Normal" panose="020B0200000000000000" charset="-122"/>
              <a:ea typeface="Source Han Sans CN Normal" panose="020B0200000000000000" charset="-122"/>
              <a:cs typeface="Arial Bold" panose="020B07060202020302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10555" y="1720986"/>
            <a:ext cx="3866582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  <a:cs typeface="微软雅黑" panose="020B0503020204020204" charset="-122"/>
              </a:rPr>
              <a:t>1  </a:t>
            </a:r>
            <a:r>
              <a:rPr lang="zh-CN" altLang="en-US" sz="2000" b="1" dirty="0">
                <a:solidFill>
                  <a:schemeClr val="bg1"/>
                </a:solidFill>
                <a:ea typeface="Source Han Sans CN Bold" panose="020B0200000000000000" charset="-122"/>
              </a:rPr>
              <a:t>项目背景和目标</a:t>
            </a:r>
            <a:endParaRPr lang="zh-CN" altLang="en-US" sz="2000" b="1" dirty="0">
              <a:solidFill>
                <a:schemeClr val="bg1"/>
              </a:solidFill>
              <a:ea typeface="Source Han Sans CN Bold" panose="020B02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29605" y="2532872"/>
            <a:ext cx="3712578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  <a:cs typeface="微软雅黑" panose="020B0503020204020204" charset="-122"/>
              </a:rPr>
              <a:t>2</a:t>
            </a:r>
            <a:r>
              <a:rPr lang="en-US" altLang="zh-CN" sz="40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  <a:cs typeface="微软雅黑" panose="020B0503020204020204" charset="-122"/>
              </a:rPr>
              <a:t>  </a:t>
            </a:r>
            <a:r>
              <a:rPr lang="zh-CN" altLang="en-US" sz="2000" b="1" dirty="0">
                <a:solidFill>
                  <a:schemeClr val="bg1"/>
                </a:solidFill>
                <a:latin typeface="Source Han Sans CN Regular" panose="020B0200000000000000" charset="-122"/>
                <a:ea typeface="Source Han Sans CN Regular" panose="020B0200000000000000" charset="-122"/>
                <a:cs typeface="Source Han Sans CN Regular" panose="020B0200000000000000" charset="-122"/>
              </a:rPr>
              <a:t>技术</a:t>
            </a:r>
            <a:r>
              <a:rPr lang="zh-CN" altLang="en-US" sz="2000" dirty="0">
                <a:solidFill>
                  <a:schemeClr val="bg1"/>
                </a:solidFill>
                <a:latin typeface="Source Han Sans CN Regular" panose="020B0200000000000000" charset="-122"/>
                <a:ea typeface="Source Han Sans CN Regular" panose="020B0200000000000000" charset="-122"/>
                <a:cs typeface="Source Han Sans CN Regular" panose="020B0200000000000000" charset="-122"/>
              </a:rPr>
              <a:t>栈</a:t>
            </a:r>
            <a:endParaRPr lang="zh-CN" altLang="en-US" sz="2000" dirty="0">
              <a:solidFill>
                <a:schemeClr val="bg1"/>
              </a:solidFill>
              <a:latin typeface="Source Han Sans CN Regular" panose="020B0200000000000000" charset="-122"/>
              <a:ea typeface="Source Han Sans CN Regular" panose="020B0200000000000000" charset="-122"/>
              <a:cs typeface="Source Han Sans CN Regular" panose="020B02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5729605" y="3693709"/>
            <a:ext cx="4598102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  <a:cs typeface="微软雅黑" panose="020B0503020204020204" charset="-122"/>
              </a:rPr>
              <a:t>3  </a:t>
            </a:r>
            <a:r>
              <a:rPr lang="zh-CN" altLang="en-US" sz="2000" b="1" dirty="0">
                <a:solidFill>
                  <a:schemeClr val="bg1"/>
                </a:solidFill>
                <a:ea typeface="Source Han Sans CN Bold" panose="020B0200000000000000" charset="-122"/>
              </a:rPr>
              <a:t>设计与实现</a:t>
            </a:r>
            <a:endParaRPr lang="zh-CN" altLang="en-US" sz="2000" b="1" dirty="0">
              <a:solidFill>
                <a:schemeClr val="bg1"/>
              </a:solidFill>
              <a:ea typeface="Source Han Sans CN Bold" panose="020B02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5710555" y="4581958"/>
            <a:ext cx="665790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Source Han Sans CN Bold" panose="020B0200000000000000" charset="-122"/>
                <a:ea typeface="Source Han Sans CN Bold" panose="020B0200000000000000" charset="-122"/>
                <a:cs typeface="微软雅黑" panose="020B0503020204020204" charset="-122"/>
              </a:rPr>
              <a:t>4  </a:t>
            </a:r>
            <a:r>
              <a:rPr lang="zh-CN" altLang="en-US" sz="2000" b="1" dirty="0">
                <a:solidFill>
                  <a:schemeClr val="bg1"/>
                </a:solidFill>
                <a:ea typeface="Source Han Sans CN Bold" panose="020B0200000000000000" charset="-122"/>
              </a:rPr>
              <a:t>实验结果</a:t>
            </a:r>
            <a:r>
              <a:rPr lang="en-US" altLang="zh-CN" sz="2000" b="1" dirty="0">
                <a:solidFill>
                  <a:schemeClr val="bg1"/>
                </a:solidFill>
                <a:ea typeface="Source Han Sans CN Bold" panose="020B0200000000000000" charset="-122"/>
              </a:rPr>
              <a:t> </a:t>
            </a:r>
            <a:endParaRPr lang="en-US" altLang="zh-CN" sz="2000" b="1" dirty="0">
              <a:solidFill>
                <a:schemeClr val="bg1"/>
              </a:solidFill>
              <a:ea typeface="Source Han Sans CN Bold" panose="020B02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/>
          <p:nvPr/>
        </p:nvSpPr>
        <p:spPr>
          <a:xfrm>
            <a:off x="661211" y="1553350"/>
            <a:ext cx="5656229" cy="379477"/>
          </a:xfrm>
          <a:prstGeom prst="rect">
            <a:avLst/>
          </a:prstGeom>
        </p:spPr>
        <p:txBody>
          <a:bodyPr lIns="0" tIns="41148" rIns="0" bIns="41148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tx1"/>
                </a:solidFill>
                <a:latin typeface="+mn-lt"/>
                <a:ea typeface="Source Han Sans CN Regular" panose="020B0200000000000000" charset="-122"/>
                <a:cs typeface="+mn-cs"/>
              </a:rPr>
              <a:t>1.1 </a:t>
            </a:r>
            <a:r>
              <a:rPr lang="zh-CN" altLang="en-US" sz="2000" b="1" dirty="0">
                <a:solidFill>
                  <a:schemeClr val="tx1"/>
                </a:solidFill>
                <a:latin typeface="+mn-lt"/>
                <a:ea typeface="Source Han Sans CN Regular" panose="020B0200000000000000" charset="-122"/>
                <a:cs typeface="+mn-cs"/>
              </a:rPr>
              <a:t>项目背景</a:t>
            </a:r>
            <a:endParaRPr sz="2000" b="1" dirty="0">
              <a:solidFill>
                <a:schemeClr val="tx1"/>
              </a:solidFill>
              <a:latin typeface="+mn-lt"/>
              <a:ea typeface="Source Han Sans CN Regular" panose="020B0200000000000000" charset="-122"/>
              <a:cs typeface="+mn-cs"/>
            </a:endParaRPr>
          </a:p>
        </p:txBody>
      </p:sp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sp>
        <p:nvSpPr>
          <p:cNvPr id="31" name="椭圆 30"/>
          <p:cNvSpPr/>
          <p:nvPr>
            <p:custDataLst>
              <p:tags r:id="rId2"/>
            </p:custDataLst>
          </p:nvPr>
        </p:nvSpPr>
        <p:spPr>
          <a:xfrm>
            <a:off x="3168850" y="1761466"/>
            <a:ext cx="789868" cy="789868"/>
          </a:xfrm>
          <a:prstGeom prst="ellipse">
            <a:avLst/>
          </a:prstGeom>
          <a:solidFill>
            <a:srgbClr val="5B9BD5"/>
          </a:solidFill>
          <a:ln w="38100"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cs typeface="+mn-ea"/>
                <a:sym typeface="+mn-lt"/>
              </a:rPr>
              <a:t>1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>
            <p:custDataLst>
              <p:tags r:id="rId3"/>
            </p:custDataLst>
          </p:nvPr>
        </p:nvSpPr>
        <p:spPr>
          <a:xfrm>
            <a:off x="3743592" y="3468026"/>
            <a:ext cx="789868" cy="789868"/>
          </a:xfrm>
          <a:prstGeom prst="ellipse">
            <a:avLst/>
          </a:prstGeom>
          <a:solidFill>
            <a:srgbClr val="5B9BD5"/>
          </a:solidFill>
          <a:ln w="38100"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cs typeface="+mn-ea"/>
                <a:sym typeface="+mn-lt"/>
              </a:rPr>
              <a:t>2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33" name="椭圆 32"/>
          <p:cNvSpPr/>
          <p:nvPr>
            <p:custDataLst>
              <p:tags r:id="rId4"/>
            </p:custDataLst>
          </p:nvPr>
        </p:nvSpPr>
        <p:spPr>
          <a:xfrm>
            <a:off x="3093424" y="5173837"/>
            <a:ext cx="789868" cy="789868"/>
          </a:xfrm>
          <a:prstGeom prst="ellipse">
            <a:avLst/>
          </a:prstGeom>
          <a:solidFill>
            <a:srgbClr val="5B9BD5"/>
          </a:solidFill>
          <a:ln w="38100"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cs typeface="+mn-ea"/>
                <a:sym typeface="+mn-lt"/>
              </a:rPr>
              <a:t>3</a:t>
            </a:r>
            <a:endParaRPr kumimoji="1" lang="zh-CN" altLang="en-US" dirty="0">
              <a:cs typeface="+mn-ea"/>
              <a:sym typeface="+mn-lt"/>
            </a:endParaRPr>
          </a:p>
        </p:txBody>
      </p:sp>
      <p:sp>
        <p:nvSpPr>
          <p:cNvPr id="44" name="Freeform 124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5157355" y="2759980"/>
            <a:ext cx="441963" cy="440693"/>
          </a:xfrm>
          <a:custGeom>
            <a:avLst/>
            <a:gdLst>
              <a:gd name="T0" fmla="*/ 1469 w 3480"/>
              <a:gd name="T1" fmla="*/ 545 h 3470"/>
              <a:gd name="T2" fmla="*/ 1148 w 3480"/>
              <a:gd name="T3" fmla="*/ 664 h 3470"/>
              <a:gd name="T4" fmla="*/ 878 w 3480"/>
              <a:gd name="T5" fmla="*/ 864 h 3470"/>
              <a:gd name="T6" fmla="*/ 673 w 3480"/>
              <a:gd name="T7" fmla="*/ 1129 h 3470"/>
              <a:gd name="T8" fmla="*/ 545 w 3480"/>
              <a:gd name="T9" fmla="*/ 1445 h 3470"/>
              <a:gd name="T10" fmla="*/ 516 w 3480"/>
              <a:gd name="T11" fmla="*/ 1720 h 3470"/>
              <a:gd name="T12" fmla="*/ 516 w 3480"/>
              <a:gd name="T13" fmla="*/ 1853 h 3470"/>
              <a:gd name="T14" fmla="*/ 598 w 3480"/>
              <a:gd name="T15" fmla="*/ 2188 h 3470"/>
              <a:gd name="T16" fmla="*/ 766 w 3480"/>
              <a:gd name="T17" fmla="*/ 2481 h 3470"/>
              <a:gd name="T18" fmla="*/ 1006 w 3480"/>
              <a:gd name="T19" fmla="*/ 2715 h 3470"/>
              <a:gd name="T20" fmla="*/ 1303 w 3480"/>
              <a:gd name="T21" fmla="*/ 2877 h 3470"/>
              <a:gd name="T22" fmla="*/ 1643 w 3480"/>
              <a:gd name="T23" fmla="*/ 2952 h 3470"/>
              <a:gd name="T24" fmla="*/ 2000 w 3480"/>
              <a:gd name="T25" fmla="*/ 2925 h 3470"/>
              <a:gd name="T26" fmla="*/ 2324 w 3480"/>
              <a:gd name="T27" fmla="*/ 2802 h 3470"/>
              <a:gd name="T28" fmla="*/ 2597 w 3480"/>
              <a:gd name="T29" fmla="*/ 2597 h 3470"/>
              <a:gd name="T30" fmla="*/ 2803 w 3480"/>
              <a:gd name="T31" fmla="*/ 2325 h 3470"/>
              <a:gd name="T32" fmla="*/ 2926 w 3480"/>
              <a:gd name="T33" fmla="*/ 2002 h 3470"/>
              <a:gd name="T34" fmla="*/ 2953 w 3480"/>
              <a:gd name="T35" fmla="*/ 1645 h 3470"/>
              <a:gd name="T36" fmla="*/ 2876 w 3480"/>
              <a:gd name="T37" fmla="*/ 1301 h 3470"/>
              <a:gd name="T38" fmla="*/ 2709 w 3480"/>
              <a:gd name="T39" fmla="*/ 1002 h 3470"/>
              <a:gd name="T40" fmla="*/ 2469 w 3480"/>
              <a:gd name="T41" fmla="*/ 761 h 3470"/>
              <a:gd name="T42" fmla="*/ 2168 w 3480"/>
              <a:gd name="T43" fmla="*/ 595 h 3470"/>
              <a:gd name="T44" fmla="*/ 1824 w 3480"/>
              <a:gd name="T45" fmla="*/ 518 h 3470"/>
              <a:gd name="T46" fmla="*/ 1776 w 3480"/>
              <a:gd name="T47" fmla="*/ 9 h 3470"/>
              <a:gd name="T48" fmla="*/ 1811 w 3480"/>
              <a:gd name="T49" fmla="*/ 70 h 3470"/>
              <a:gd name="T50" fmla="*/ 2085 w 3480"/>
              <a:gd name="T51" fmla="*/ 422 h 3470"/>
              <a:gd name="T52" fmla="*/ 2418 w 3480"/>
              <a:gd name="T53" fmla="*/ 559 h 3470"/>
              <a:gd name="T54" fmla="*/ 2700 w 3480"/>
              <a:gd name="T55" fmla="*/ 776 h 3470"/>
              <a:gd name="T56" fmla="*/ 2916 w 3480"/>
              <a:gd name="T57" fmla="*/ 1058 h 3470"/>
              <a:gd name="T58" fmla="*/ 3053 w 3480"/>
              <a:gd name="T59" fmla="*/ 1390 h 3470"/>
              <a:gd name="T60" fmla="*/ 3409 w 3480"/>
              <a:gd name="T61" fmla="*/ 1665 h 3470"/>
              <a:gd name="T62" fmla="*/ 3471 w 3480"/>
              <a:gd name="T63" fmla="*/ 1699 h 3470"/>
              <a:gd name="T64" fmla="*/ 3471 w 3480"/>
              <a:gd name="T65" fmla="*/ 1771 h 3470"/>
              <a:gd name="T66" fmla="*/ 3409 w 3480"/>
              <a:gd name="T67" fmla="*/ 1805 h 3470"/>
              <a:gd name="T68" fmla="*/ 3053 w 3480"/>
              <a:gd name="T69" fmla="*/ 2080 h 3470"/>
              <a:gd name="T70" fmla="*/ 2916 w 3480"/>
              <a:gd name="T71" fmla="*/ 2412 h 3470"/>
              <a:gd name="T72" fmla="*/ 2700 w 3480"/>
              <a:gd name="T73" fmla="*/ 2694 h 3470"/>
              <a:gd name="T74" fmla="*/ 2418 w 3480"/>
              <a:gd name="T75" fmla="*/ 2911 h 3470"/>
              <a:gd name="T76" fmla="*/ 2085 w 3480"/>
              <a:gd name="T77" fmla="*/ 3048 h 3470"/>
              <a:gd name="T78" fmla="*/ 1811 w 3480"/>
              <a:gd name="T79" fmla="*/ 3400 h 3470"/>
              <a:gd name="T80" fmla="*/ 1776 w 3480"/>
              <a:gd name="T81" fmla="*/ 3461 h 3470"/>
              <a:gd name="T82" fmla="*/ 1704 w 3480"/>
              <a:gd name="T83" fmla="*/ 3461 h 3470"/>
              <a:gd name="T84" fmla="*/ 1669 w 3480"/>
              <a:gd name="T85" fmla="*/ 3400 h 3470"/>
              <a:gd name="T86" fmla="*/ 1392 w 3480"/>
              <a:gd name="T87" fmla="*/ 3051 h 3470"/>
              <a:gd name="T88" fmla="*/ 1057 w 3480"/>
              <a:gd name="T89" fmla="*/ 2915 h 3470"/>
              <a:gd name="T90" fmla="*/ 772 w 3480"/>
              <a:gd name="T91" fmla="*/ 2698 h 3470"/>
              <a:gd name="T92" fmla="*/ 554 w 3480"/>
              <a:gd name="T93" fmla="*/ 2415 h 3470"/>
              <a:gd name="T94" fmla="*/ 414 w 3480"/>
              <a:gd name="T95" fmla="*/ 2081 h 3470"/>
              <a:gd name="T96" fmla="*/ 71 w 3480"/>
              <a:gd name="T97" fmla="*/ 1805 h 3470"/>
              <a:gd name="T98" fmla="*/ 9 w 3480"/>
              <a:gd name="T99" fmla="*/ 1771 h 3470"/>
              <a:gd name="T100" fmla="*/ 9 w 3480"/>
              <a:gd name="T101" fmla="*/ 1699 h 3470"/>
              <a:gd name="T102" fmla="*/ 71 w 3480"/>
              <a:gd name="T103" fmla="*/ 1665 h 3470"/>
              <a:gd name="T104" fmla="*/ 414 w 3480"/>
              <a:gd name="T105" fmla="*/ 1389 h 3470"/>
              <a:gd name="T106" fmla="*/ 553 w 3480"/>
              <a:gd name="T107" fmla="*/ 1055 h 3470"/>
              <a:gd name="T108" fmla="*/ 772 w 3480"/>
              <a:gd name="T109" fmla="*/ 772 h 3470"/>
              <a:gd name="T110" fmla="*/ 1056 w 3480"/>
              <a:gd name="T111" fmla="*/ 555 h 3470"/>
              <a:gd name="T112" fmla="*/ 1392 w 3480"/>
              <a:gd name="T113" fmla="*/ 419 h 3470"/>
              <a:gd name="T114" fmla="*/ 1669 w 3480"/>
              <a:gd name="T115" fmla="*/ 70 h 3470"/>
              <a:gd name="T116" fmla="*/ 1704 w 3480"/>
              <a:gd name="T117" fmla="*/ 9 h 3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80" h="3470">
                <a:moveTo>
                  <a:pt x="1733" y="515"/>
                </a:moveTo>
                <a:lnTo>
                  <a:pt x="1643" y="518"/>
                </a:lnTo>
                <a:lnTo>
                  <a:pt x="1555" y="529"/>
                </a:lnTo>
                <a:lnTo>
                  <a:pt x="1469" y="545"/>
                </a:lnTo>
                <a:lnTo>
                  <a:pt x="1385" y="566"/>
                </a:lnTo>
                <a:lnTo>
                  <a:pt x="1303" y="593"/>
                </a:lnTo>
                <a:lnTo>
                  <a:pt x="1224" y="626"/>
                </a:lnTo>
                <a:lnTo>
                  <a:pt x="1148" y="664"/>
                </a:lnTo>
                <a:lnTo>
                  <a:pt x="1076" y="707"/>
                </a:lnTo>
                <a:lnTo>
                  <a:pt x="1006" y="755"/>
                </a:lnTo>
                <a:lnTo>
                  <a:pt x="941" y="808"/>
                </a:lnTo>
                <a:lnTo>
                  <a:pt x="878" y="864"/>
                </a:lnTo>
                <a:lnTo>
                  <a:pt x="820" y="924"/>
                </a:lnTo>
                <a:lnTo>
                  <a:pt x="767" y="989"/>
                </a:lnTo>
                <a:lnTo>
                  <a:pt x="717" y="1058"/>
                </a:lnTo>
                <a:lnTo>
                  <a:pt x="673" y="1129"/>
                </a:lnTo>
                <a:lnTo>
                  <a:pt x="633" y="1204"/>
                </a:lnTo>
                <a:lnTo>
                  <a:pt x="598" y="1282"/>
                </a:lnTo>
                <a:lnTo>
                  <a:pt x="569" y="1362"/>
                </a:lnTo>
                <a:lnTo>
                  <a:pt x="545" y="1445"/>
                </a:lnTo>
                <a:lnTo>
                  <a:pt x="527" y="1530"/>
                </a:lnTo>
                <a:lnTo>
                  <a:pt x="516" y="1617"/>
                </a:lnTo>
                <a:lnTo>
                  <a:pt x="510" y="1707"/>
                </a:lnTo>
                <a:lnTo>
                  <a:pt x="516" y="1720"/>
                </a:lnTo>
                <a:lnTo>
                  <a:pt x="517" y="1735"/>
                </a:lnTo>
                <a:lnTo>
                  <a:pt x="516" y="1750"/>
                </a:lnTo>
                <a:lnTo>
                  <a:pt x="510" y="1763"/>
                </a:lnTo>
                <a:lnTo>
                  <a:pt x="516" y="1853"/>
                </a:lnTo>
                <a:lnTo>
                  <a:pt x="527" y="1940"/>
                </a:lnTo>
                <a:lnTo>
                  <a:pt x="545" y="2025"/>
                </a:lnTo>
                <a:lnTo>
                  <a:pt x="568" y="2108"/>
                </a:lnTo>
                <a:lnTo>
                  <a:pt x="598" y="2188"/>
                </a:lnTo>
                <a:lnTo>
                  <a:pt x="633" y="2266"/>
                </a:lnTo>
                <a:lnTo>
                  <a:pt x="672" y="2341"/>
                </a:lnTo>
                <a:lnTo>
                  <a:pt x="717" y="2412"/>
                </a:lnTo>
                <a:lnTo>
                  <a:pt x="766" y="2481"/>
                </a:lnTo>
                <a:lnTo>
                  <a:pt x="820" y="2546"/>
                </a:lnTo>
                <a:lnTo>
                  <a:pt x="878" y="2606"/>
                </a:lnTo>
                <a:lnTo>
                  <a:pt x="941" y="2662"/>
                </a:lnTo>
                <a:lnTo>
                  <a:pt x="1006" y="2715"/>
                </a:lnTo>
                <a:lnTo>
                  <a:pt x="1076" y="2763"/>
                </a:lnTo>
                <a:lnTo>
                  <a:pt x="1148" y="2806"/>
                </a:lnTo>
                <a:lnTo>
                  <a:pt x="1224" y="2844"/>
                </a:lnTo>
                <a:lnTo>
                  <a:pt x="1303" y="2877"/>
                </a:lnTo>
                <a:lnTo>
                  <a:pt x="1385" y="2904"/>
                </a:lnTo>
                <a:lnTo>
                  <a:pt x="1469" y="2925"/>
                </a:lnTo>
                <a:lnTo>
                  <a:pt x="1555" y="2941"/>
                </a:lnTo>
                <a:lnTo>
                  <a:pt x="1643" y="2952"/>
                </a:lnTo>
                <a:lnTo>
                  <a:pt x="1733" y="2955"/>
                </a:lnTo>
                <a:lnTo>
                  <a:pt x="1824" y="2952"/>
                </a:lnTo>
                <a:lnTo>
                  <a:pt x="1913" y="2941"/>
                </a:lnTo>
                <a:lnTo>
                  <a:pt x="2000" y="2925"/>
                </a:lnTo>
                <a:lnTo>
                  <a:pt x="2086" y="2903"/>
                </a:lnTo>
                <a:lnTo>
                  <a:pt x="2168" y="2875"/>
                </a:lnTo>
                <a:lnTo>
                  <a:pt x="2248" y="2841"/>
                </a:lnTo>
                <a:lnTo>
                  <a:pt x="2324" y="2802"/>
                </a:lnTo>
                <a:lnTo>
                  <a:pt x="2398" y="2758"/>
                </a:lnTo>
                <a:lnTo>
                  <a:pt x="2469" y="2709"/>
                </a:lnTo>
                <a:lnTo>
                  <a:pt x="2535" y="2655"/>
                </a:lnTo>
                <a:lnTo>
                  <a:pt x="2597" y="2597"/>
                </a:lnTo>
                <a:lnTo>
                  <a:pt x="2655" y="2535"/>
                </a:lnTo>
                <a:lnTo>
                  <a:pt x="2709" y="2469"/>
                </a:lnTo>
                <a:lnTo>
                  <a:pt x="2759" y="2399"/>
                </a:lnTo>
                <a:lnTo>
                  <a:pt x="2803" y="2325"/>
                </a:lnTo>
                <a:lnTo>
                  <a:pt x="2842" y="2249"/>
                </a:lnTo>
                <a:lnTo>
                  <a:pt x="2876" y="2169"/>
                </a:lnTo>
                <a:lnTo>
                  <a:pt x="2904" y="2087"/>
                </a:lnTo>
                <a:lnTo>
                  <a:pt x="2926" y="2002"/>
                </a:lnTo>
                <a:lnTo>
                  <a:pt x="2942" y="1915"/>
                </a:lnTo>
                <a:lnTo>
                  <a:pt x="2953" y="1825"/>
                </a:lnTo>
                <a:lnTo>
                  <a:pt x="2956" y="1735"/>
                </a:lnTo>
                <a:lnTo>
                  <a:pt x="2953" y="1645"/>
                </a:lnTo>
                <a:lnTo>
                  <a:pt x="2942" y="1555"/>
                </a:lnTo>
                <a:lnTo>
                  <a:pt x="2926" y="1468"/>
                </a:lnTo>
                <a:lnTo>
                  <a:pt x="2904" y="1384"/>
                </a:lnTo>
                <a:lnTo>
                  <a:pt x="2876" y="1301"/>
                </a:lnTo>
                <a:lnTo>
                  <a:pt x="2842" y="1222"/>
                </a:lnTo>
                <a:lnTo>
                  <a:pt x="2803" y="1145"/>
                </a:lnTo>
                <a:lnTo>
                  <a:pt x="2759" y="1071"/>
                </a:lnTo>
                <a:lnTo>
                  <a:pt x="2709" y="1002"/>
                </a:lnTo>
                <a:lnTo>
                  <a:pt x="2655" y="936"/>
                </a:lnTo>
                <a:lnTo>
                  <a:pt x="2597" y="873"/>
                </a:lnTo>
                <a:lnTo>
                  <a:pt x="2535" y="815"/>
                </a:lnTo>
                <a:lnTo>
                  <a:pt x="2469" y="761"/>
                </a:lnTo>
                <a:lnTo>
                  <a:pt x="2398" y="712"/>
                </a:lnTo>
                <a:lnTo>
                  <a:pt x="2325" y="668"/>
                </a:lnTo>
                <a:lnTo>
                  <a:pt x="2248" y="629"/>
                </a:lnTo>
                <a:lnTo>
                  <a:pt x="2168" y="595"/>
                </a:lnTo>
                <a:lnTo>
                  <a:pt x="2086" y="567"/>
                </a:lnTo>
                <a:lnTo>
                  <a:pt x="2000" y="545"/>
                </a:lnTo>
                <a:lnTo>
                  <a:pt x="1913" y="529"/>
                </a:lnTo>
                <a:lnTo>
                  <a:pt x="1824" y="518"/>
                </a:lnTo>
                <a:lnTo>
                  <a:pt x="1733" y="515"/>
                </a:lnTo>
                <a:close/>
                <a:moveTo>
                  <a:pt x="1740" y="0"/>
                </a:moveTo>
                <a:lnTo>
                  <a:pt x="1759" y="2"/>
                </a:lnTo>
                <a:lnTo>
                  <a:pt x="1776" y="9"/>
                </a:lnTo>
                <a:lnTo>
                  <a:pt x="1790" y="20"/>
                </a:lnTo>
                <a:lnTo>
                  <a:pt x="1801" y="35"/>
                </a:lnTo>
                <a:lnTo>
                  <a:pt x="1807" y="52"/>
                </a:lnTo>
                <a:lnTo>
                  <a:pt x="1811" y="70"/>
                </a:lnTo>
                <a:lnTo>
                  <a:pt x="1811" y="377"/>
                </a:lnTo>
                <a:lnTo>
                  <a:pt x="1903" y="386"/>
                </a:lnTo>
                <a:lnTo>
                  <a:pt x="1995" y="401"/>
                </a:lnTo>
                <a:lnTo>
                  <a:pt x="2085" y="422"/>
                </a:lnTo>
                <a:lnTo>
                  <a:pt x="2172" y="448"/>
                </a:lnTo>
                <a:lnTo>
                  <a:pt x="2257" y="479"/>
                </a:lnTo>
                <a:lnTo>
                  <a:pt x="2339" y="517"/>
                </a:lnTo>
                <a:lnTo>
                  <a:pt x="2418" y="559"/>
                </a:lnTo>
                <a:lnTo>
                  <a:pt x="2494" y="607"/>
                </a:lnTo>
                <a:lnTo>
                  <a:pt x="2566" y="659"/>
                </a:lnTo>
                <a:lnTo>
                  <a:pt x="2634" y="715"/>
                </a:lnTo>
                <a:lnTo>
                  <a:pt x="2700" y="776"/>
                </a:lnTo>
                <a:lnTo>
                  <a:pt x="2760" y="841"/>
                </a:lnTo>
                <a:lnTo>
                  <a:pt x="2817" y="910"/>
                </a:lnTo>
                <a:lnTo>
                  <a:pt x="2868" y="982"/>
                </a:lnTo>
                <a:lnTo>
                  <a:pt x="2916" y="1058"/>
                </a:lnTo>
                <a:lnTo>
                  <a:pt x="2958" y="1137"/>
                </a:lnTo>
                <a:lnTo>
                  <a:pt x="2995" y="1219"/>
                </a:lnTo>
                <a:lnTo>
                  <a:pt x="3027" y="1303"/>
                </a:lnTo>
                <a:lnTo>
                  <a:pt x="3053" y="1390"/>
                </a:lnTo>
                <a:lnTo>
                  <a:pt x="3073" y="1479"/>
                </a:lnTo>
                <a:lnTo>
                  <a:pt x="3087" y="1571"/>
                </a:lnTo>
                <a:lnTo>
                  <a:pt x="3095" y="1665"/>
                </a:lnTo>
                <a:lnTo>
                  <a:pt x="3409" y="1665"/>
                </a:lnTo>
                <a:lnTo>
                  <a:pt x="3428" y="1668"/>
                </a:lnTo>
                <a:lnTo>
                  <a:pt x="3445" y="1674"/>
                </a:lnTo>
                <a:lnTo>
                  <a:pt x="3460" y="1686"/>
                </a:lnTo>
                <a:lnTo>
                  <a:pt x="3471" y="1699"/>
                </a:lnTo>
                <a:lnTo>
                  <a:pt x="3478" y="1716"/>
                </a:lnTo>
                <a:lnTo>
                  <a:pt x="3480" y="1735"/>
                </a:lnTo>
                <a:lnTo>
                  <a:pt x="3478" y="1754"/>
                </a:lnTo>
                <a:lnTo>
                  <a:pt x="3471" y="1771"/>
                </a:lnTo>
                <a:lnTo>
                  <a:pt x="3460" y="1784"/>
                </a:lnTo>
                <a:lnTo>
                  <a:pt x="3445" y="1796"/>
                </a:lnTo>
                <a:lnTo>
                  <a:pt x="3428" y="1802"/>
                </a:lnTo>
                <a:lnTo>
                  <a:pt x="3409" y="1805"/>
                </a:lnTo>
                <a:lnTo>
                  <a:pt x="3095" y="1805"/>
                </a:lnTo>
                <a:lnTo>
                  <a:pt x="3087" y="1899"/>
                </a:lnTo>
                <a:lnTo>
                  <a:pt x="3073" y="1991"/>
                </a:lnTo>
                <a:lnTo>
                  <a:pt x="3053" y="2080"/>
                </a:lnTo>
                <a:lnTo>
                  <a:pt x="3027" y="2167"/>
                </a:lnTo>
                <a:lnTo>
                  <a:pt x="2995" y="2251"/>
                </a:lnTo>
                <a:lnTo>
                  <a:pt x="2958" y="2333"/>
                </a:lnTo>
                <a:lnTo>
                  <a:pt x="2916" y="2412"/>
                </a:lnTo>
                <a:lnTo>
                  <a:pt x="2868" y="2488"/>
                </a:lnTo>
                <a:lnTo>
                  <a:pt x="2817" y="2560"/>
                </a:lnTo>
                <a:lnTo>
                  <a:pt x="2760" y="2629"/>
                </a:lnTo>
                <a:lnTo>
                  <a:pt x="2700" y="2694"/>
                </a:lnTo>
                <a:lnTo>
                  <a:pt x="2634" y="2755"/>
                </a:lnTo>
                <a:lnTo>
                  <a:pt x="2566" y="2811"/>
                </a:lnTo>
                <a:lnTo>
                  <a:pt x="2494" y="2863"/>
                </a:lnTo>
                <a:lnTo>
                  <a:pt x="2418" y="2911"/>
                </a:lnTo>
                <a:lnTo>
                  <a:pt x="2339" y="2953"/>
                </a:lnTo>
                <a:lnTo>
                  <a:pt x="2257" y="2991"/>
                </a:lnTo>
                <a:lnTo>
                  <a:pt x="2172" y="3022"/>
                </a:lnTo>
                <a:lnTo>
                  <a:pt x="2085" y="3048"/>
                </a:lnTo>
                <a:lnTo>
                  <a:pt x="1995" y="3069"/>
                </a:lnTo>
                <a:lnTo>
                  <a:pt x="1903" y="3084"/>
                </a:lnTo>
                <a:lnTo>
                  <a:pt x="1811" y="3093"/>
                </a:lnTo>
                <a:lnTo>
                  <a:pt x="1811" y="3400"/>
                </a:lnTo>
                <a:lnTo>
                  <a:pt x="1807" y="3418"/>
                </a:lnTo>
                <a:lnTo>
                  <a:pt x="1801" y="3435"/>
                </a:lnTo>
                <a:lnTo>
                  <a:pt x="1790" y="3450"/>
                </a:lnTo>
                <a:lnTo>
                  <a:pt x="1776" y="3461"/>
                </a:lnTo>
                <a:lnTo>
                  <a:pt x="1759" y="3468"/>
                </a:lnTo>
                <a:lnTo>
                  <a:pt x="1740" y="3470"/>
                </a:lnTo>
                <a:lnTo>
                  <a:pt x="1721" y="3468"/>
                </a:lnTo>
                <a:lnTo>
                  <a:pt x="1704" y="3461"/>
                </a:lnTo>
                <a:lnTo>
                  <a:pt x="1690" y="3450"/>
                </a:lnTo>
                <a:lnTo>
                  <a:pt x="1679" y="3435"/>
                </a:lnTo>
                <a:lnTo>
                  <a:pt x="1673" y="3418"/>
                </a:lnTo>
                <a:lnTo>
                  <a:pt x="1669" y="3400"/>
                </a:lnTo>
                <a:lnTo>
                  <a:pt x="1669" y="3094"/>
                </a:lnTo>
                <a:lnTo>
                  <a:pt x="1575" y="3086"/>
                </a:lnTo>
                <a:lnTo>
                  <a:pt x="1483" y="3071"/>
                </a:lnTo>
                <a:lnTo>
                  <a:pt x="1392" y="3051"/>
                </a:lnTo>
                <a:lnTo>
                  <a:pt x="1304" y="3026"/>
                </a:lnTo>
                <a:lnTo>
                  <a:pt x="1219" y="2995"/>
                </a:lnTo>
                <a:lnTo>
                  <a:pt x="1136" y="2957"/>
                </a:lnTo>
                <a:lnTo>
                  <a:pt x="1057" y="2915"/>
                </a:lnTo>
                <a:lnTo>
                  <a:pt x="980" y="2867"/>
                </a:lnTo>
                <a:lnTo>
                  <a:pt x="907" y="2816"/>
                </a:lnTo>
                <a:lnTo>
                  <a:pt x="837" y="2759"/>
                </a:lnTo>
                <a:lnTo>
                  <a:pt x="772" y="2698"/>
                </a:lnTo>
                <a:lnTo>
                  <a:pt x="711" y="2633"/>
                </a:lnTo>
                <a:lnTo>
                  <a:pt x="654" y="2565"/>
                </a:lnTo>
                <a:lnTo>
                  <a:pt x="601" y="2492"/>
                </a:lnTo>
                <a:lnTo>
                  <a:pt x="554" y="2415"/>
                </a:lnTo>
                <a:lnTo>
                  <a:pt x="510" y="2336"/>
                </a:lnTo>
                <a:lnTo>
                  <a:pt x="472" y="2254"/>
                </a:lnTo>
                <a:lnTo>
                  <a:pt x="441" y="2169"/>
                </a:lnTo>
                <a:lnTo>
                  <a:pt x="414" y="2081"/>
                </a:lnTo>
                <a:lnTo>
                  <a:pt x="394" y="1992"/>
                </a:lnTo>
                <a:lnTo>
                  <a:pt x="380" y="1899"/>
                </a:lnTo>
                <a:lnTo>
                  <a:pt x="371" y="1805"/>
                </a:lnTo>
                <a:lnTo>
                  <a:pt x="71" y="1805"/>
                </a:lnTo>
                <a:lnTo>
                  <a:pt x="52" y="1802"/>
                </a:lnTo>
                <a:lnTo>
                  <a:pt x="35" y="1796"/>
                </a:lnTo>
                <a:lnTo>
                  <a:pt x="20" y="1784"/>
                </a:lnTo>
                <a:lnTo>
                  <a:pt x="9" y="1771"/>
                </a:lnTo>
                <a:lnTo>
                  <a:pt x="2" y="1754"/>
                </a:lnTo>
                <a:lnTo>
                  <a:pt x="0" y="1735"/>
                </a:lnTo>
                <a:lnTo>
                  <a:pt x="2" y="1716"/>
                </a:lnTo>
                <a:lnTo>
                  <a:pt x="9" y="1699"/>
                </a:lnTo>
                <a:lnTo>
                  <a:pt x="20" y="1686"/>
                </a:lnTo>
                <a:lnTo>
                  <a:pt x="35" y="1674"/>
                </a:lnTo>
                <a:lnTo>
                  <a:pt x="52" y="1668"/>
                </a:lnTo>
                <a:lnTo>
                  <a:pt x="71" y="1665"/>
                </a:lnTo>
                <a:lnTo>
                  <a:pt x="371" y="1665"/>
                </a:lnTo>
                <a:lnTo>
                  <a:pt x="380" y="1571"/>
                </a:lnTo>
                <a:lnTo>
                  <a:pt x="394" y="1478"/>
                </a:lnTo>
                <a:lnTo>
                  <a:pt x="414" y="1389"/>
                </a:lnTo>
                <a:lnTo>
                  <a:pt x="441" y="1301"/>
                </a:lnTo>
                <a:lnTo>
                  <a:pt x="472" y="1216"/>
                </a:lnTo>
                <a:lnTo>
                  <a:pt x="510" y="1134"/>
                </a:lnTo>
                <a:lnTo>
                  <a:pt x="553" y="1055"/>
                </a:lnTo>
                <a:lnTo>
                  <a:pt x="601" y="978"/>
                </a:lnTo>
                <a:lnTo>
                  <a:pt x="653" y="905"/>
                </a:lnTo>
                <a:lnTo>
                  <a:pt x="710" y="837"/>
                </a:lnTo>
                <a:lnTo>
                  <a:pt x="772" y="772"/>
                </a:lnTo>
                <a:lnTo>
                  <a:pt x="837" y="711"/>
                </a:lnTo>
                <a:lnTo>
                  <a:pt x="907" y="654"/>
                </a:lnTo>
                <a:lnTo>
                  <a:pt x="980" y="603"/>
                </a:lnTo>
                <a:lnTo>
                  <a:pt x="1056" y="555"/>
                </a:lnTo>
                <a:lnTo>
                  <a:pt x="1136" y="513"/>
                </a:lnTo>
                <a:lnTo>
                  <a:pt x="1218" y="475"/>
                </a:lnTo>
                <a:lnTo>
                  <a:pt x="1304" y="444"/>
                </a:lnTo>
                <a:lnTo>
                  <a:pt x="1392" y="419"/>
                </a:lnTo>
                <a:lnTo>
                  <a:pt x="1483" y="399"/>
                </a:lnTo>
                <a:lnTo>
                  <a:pt x="1575" y="384"/>
                </a:lnTo>
                <a:lnTo>
                  <a:pt x="1669" y="376"/>
                </a:lnTo>
                <a:lnTo>
                  <a:pt x="1669" y="70"/>
                </a:lnTo>
                <a:lnTo>
                  <a:pt x="1673" y="52"/>
                </a:lnTo>
                <a:lnTo>
                  <a:pt x="1679" y="35"/>
                </a:lnTo>
                <a:lnTo>
                  <a:pt x="1690" y="20"/>
                </a:lnTo>
                <a:lnTo>
                  <a:pt x="1704" y="9"/>
                </a:lnTo>
                <a:lnTo>
                  <a:pt x="1721" y="2"/>
                </a:lnTo>
                <a:lnTo>
                  <a:pt x="174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400">
              <a:cs typeface="+mn-ea"/>
              <a:sym typeface="+mn-lt"/>
            </a:endParaRPr>
          </a:p>
        </p:txBody>
      </p:sp>
      <p:sp>
        <p:nvSpPr>
          <p:cNvPr id="45" name="Freeform 124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5157355" y="4863957"/>
            <a:ext cx="441963" cy="440693"/>
          </a:xfrm>
          <a:custGeom>
            <a:avLst/>
            <a:gdLst>
              <a:gd name="T0" fmla="*/ 1469 w 3480"/>
              <a:gd name="T1" fmla="*/ 545 h 3470"/>
              <a:gd name="T2" fmla="*/ 1148 w 3480"/>
              <a:gd name="T3" fmla="*/ 664 h 3470"/>
              <a:gd name="T4" fmla="*/ 878 w 3480"/>
              <a:gd name="T5" fmla="*/ 864 h 3470"/>
              <a:gd name="T6" fmla="*/ 673 w 3480"/>
              <a:gd name="T7" fmla="*/ 1129 h 3470"/>
              <a:gd name="T8" fmla="*/ 545 w 3480"/>
              <a:gd name="T9" fmla="*/ 1445 h 3470"/>
              <a:gd name="T10" fmla="*/ 516 w 3480"/>
              <a:gd name="T11" fmla="*/ 1720 h 3470"/>
              <a:gd name="T12" fmla="*/ 516 w 3480"/>
              <a:gd name="T13" fmla="*/ 1853 h 3470"/>
              <a:gd name="T14" fmla="*/ 598 w 3480"/>
              <a:gd name="T15" fmla="*/ 2188 h 3470"/>
              <a:gd name="T16" fmla="*/ 766 w 3480"/>
              <a:gd name="T17" fmla="*/ 2481 h 3470"/>
              <a:gd name="T18" fmla="*/ 1006 w 3480"/>
              <a:gd name="T19" fmla="*/ 2715 h 3470"/>
              <a:gd name="T20" fmla="*/ 1303 w 3480"/>
              <a:gd name="T21" fmla="*/ 2877 h 3470"/>
              <a:gd name="T22" fmla="*/ 1643 w 3480"/>
              <a:gd name="T23" fmla="*/ 2952 h 3470"/>
              <a:gd name="T24" fmla="*/ 2000 w 3480"/>
              <a:gd name="T25" fmla="*/ 2925 h 3470"/>
              <a:gd name="T26" fmla="*/ 2324 w 3480"/>
              <a:gd name="T27" fmla="*/ 2802 h 3470"/>
              <a:gd name="T28" fmla="*/ 2597 w 3480"/>
              <a:gd name="T29" fmla="*/ 2597 h 3470"/>
              <a:gd name="T30" fmla="*/ 2803 w 3480"/>
              <a:gd name="T31" fmla="*/ 2325 h 3470"/>
              <a:gd name="T32" fmla="*/ 2926 w 3480"/>
              <a:gd name="T33" fmla="*/ 2002 h 3470"/>
              <a:gd name="T34" fmla="*/ 2953 w 3480"/>
              <a:gd name="T35" fmla="*/ 1645 h 3470"/>
              <a:gd name="T36" fmla="*/ 2876 w 3480"/>
              <a:gd name="T37" fmla="*/ 1301 h 3470"/>
              <a:gd name="T38" fmla="*/ 2709 w 3480"/>
              <a:gd name="T39" fmla="*/ 1002 h 3470"/>
              <a:gd name="T40" fmla="*/ 2469 w 3480"/>
              <a:gd name="T41" fmla="*/ 761 h 3470"/>
              <a:gd name="T42" fmla="*/ 2168 w 3480"/>
              <a:gd name="T43" fmla="*/ 595 h 3470"/>
              <a:gd name="T44" fmla="*/ 1824 w 3480"/>
              <a:gd name="T45" fmla="*/ 518 h 3470"/>
              <a:gd name="T46" fmla="*/ 1776 w 3480"/>
              <a:gd name="T47" fmla="*/ 9 h 3470"/>
              <a:gd name="T48" fmla="*/ 1811 w 3480"/>
              <a:gd name="T49" fmla="*/ 70 h 3470"/>
              <a:gd name="T50" fmla="*/ 2085 w 3480"/>
              <a:gd name="T51" fmla="*/ 422 h 3470"/>
              <a:gd name="T52" fmla="*/ 2418 w 3480"/>
              <a:gd name="T53" fmla="*/ 559 h 3470"/>
              <a:gd name="T54" fmla="*/ 2700 w 3480"/>
              <a:gd name="T55" fmla="*/ 776 h 3470"/>
              <a:gd name="T56" fmla="*/ 2916 w 3480"/>
              <a:gd name="T57" fmla="*/ 1058 h 3470"/>
              <a:gd name="T58" fmla="*/ 3053 w 3480"/>
              <a:gd name="T59" fmla="*/ 1390 h 3470"/>
              <a:gd name="T60" fmla="*/ 3409 w 3480"/>
              <a:gd name="T61" fmla="*/ 1665 h 3470"/>
              <a:gd name="T62" fmla="*/ 3471 w 3480"/>
              <a:gd name="T63" fmla="*/ 1699 h 3470"/>
              <a:gd name="T64" fmla="*/ 3471 w 3480"/>
              <a:gd name="T65" fmla="*/ 1771 h 3470"/>
              <a:gd name="T66" fmla="*/ 3409 w 3480"/>
              <a:gd name="T67" fmla="*/ 1805 h 3470"/>
              <a:gd name="T68" fmla="*/ 3053 w 3480"/>
              <a:gd name="T69" fmla="*/ 2080 h 3470"/>
              <a:gd name="T70" fmla="*/ 2916 w 3480"/>
              <a:gd name="T71" fmla="*/ 2412 h 3470"/>
              <a:gd name="T72" fmla="*/ 2700 w 3480"/>
              <a:gd name="T73" fmla="*/ 2694 h 3470"/>
              <a:gd name="T74" fmla="*/ 2418 w 3480"/>
              <a:gd name="T75" fmla="*/ 2911 h 3470"/>
              <a:gd name="T76" fmla="*/ 2085 w 3480"/>
              <a:gd name="T77" fmla="*/ 3048 h 3470"/>
              <a:gd name="T78" fmla="*/ 1811 w 3480"/>
              <a:gd name="T79" fmla="*/ 3400 h 3470"/>
              <a:gd name="T80" fmla="*/ 1776 w 3480"/>
              <a:gd name="T81" fmla="*/ 3461 h 3470"/>
              <a:gd name="T82" fmla="*/ 1704 w 3480"/>
              <a:gd name="T83" fmla="*/ 3461 h 3470"/>
              <a:gd name="T84" fmla="*/ 1669 w 3480"/>
              <a:gd name="T85" fmla="*/ 3400 h 3470"/>
              <a:gd name="T86" fmla="*/ 1392 w 3480"/>
              <a:gd name="T87" fmla="*/ 3051 h 3470"/>
              <a:gd name="T88" fmla="*/ 1057 w 3480"/>
              <a:gd name="T89" fmla="*/ 2915 h 3470"/>
              <a:gd name="T90" fmla="*/ 772 w 3480"/>
              <a:gd name="T91" fmla="*/ 2698 h 3470"/>
              <a:gd name="T92" fmla="*/ 554 w 3480"/>
              <a:gd name="T93" fmla="*/ 2415 h 3470"/>
              <a:gd name="T94" fmla="*/ 414 w 3480"/>
              <a:gd name="T95" fmla="*/ 2081 h 3470"/>
              <a:gd name="T96" fmla="*/ 71 w 3480"/>
              <a:gd name="T97" fmla="*/ 1805 h 3470"/>
              <a:gd name="T98" fmla="*/ 9 w 3480"/>
              <a:gd name="T99" fmla="*/ 1771 h 3470"/>
              <a:gd name="T100" fmla="*/ 9 w 3480"/>
              <a:gd name="T101" fmla="*/ 1699 h 3470"/>
              <a:gd name="T102" fmla="*/ 71 w 3480"/>
              <a:gd name="T103" fmla="*/ 1665 h 3470"/>
              <a:gd name="T104" fmla="*/ 414 w 3480"/>
              <a:gd name="T105" fmla="*/ 1389 h 3470"/>
              <a:gd name="T106" fmla="*/ 553 w 3480"/>
              <a:gd name="T107" fmla="*/ 1055 h 3470"/>
              <a:gd name="T108" fmla="*/ 772 w 3480"/>
              <a:gd name="T109" fmla="*/ 772 h 3470"/>
              <a:gd name="T110" fmla="*/ 1056 w 3480"/>
              <a:gd name="T111" fmla="*/ 555 h 3470"/>
              <a:gd name="T112" fmla="*/ 1392 w 3480"/>
              <a:gd name="T113" fmla="*/ 419 h 3470"/>
              <a:gd name="T114" fmla="*/ 1669 w 3480"/>
              <a:gd name="T115" fmla="*/ 70 h 3470"/>
              <a:gd name="T116" fmla="*/ 1704 w 3480"/>
              <a:gd name="T117" fmla="*/ 9 h 3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80" h="3470">
                <a:moveTo>
                  <a:pt x="1733" y="515"/>
                </a:moveTo>
                <a:lnTo>
                  <a:pt x="1643" y="518"/>
                </a:lnTo>
                <a:lnTo>
                  <a:pt x="1555" y="529"/>
                </a:lnTo>
                <a:lnTo>
                  <a:pt x="1469" y="545"/>
                </a:lnTo>
                <a:lnTo>
                  <a:pt x="1385" y="566"/>
                </a:lnTo>
                <a:lnTo>
                  <a:pt x="1303" y="593"/>
                </a:lnTo>
                <a:lnTo>
                  <a:pt x="1224" y="626"/>
                </a:lnTo>
                <a:lnTo>
                  <a:pt x="1148" y="664"/>
                </a:lnTo>
                <a:lnTo>
                  <a:pt x="1076" y="707"/>
                </a:lnTo>
                <a:lnTo>
                  <a:pt x="1006" y="755"/>
                </a:lnTo>
                <a:lnTo>
                  <a:pt x="941" y="808"/>
                </a:lnTo>
                <a:lnTo>
                  <a:pt x="878" y="864"/>
                </a:lnTo>
                <a:lnTo>
                  <a:pt x="820" y="924"/>
                </a:lnTo>
                <a:lnTo>
                  <a:pt x="767" y="989"/>
                </a:lnTo>
                <a:lnTo>
                  <a:pt x="717" y="1058"/>
                </a:lnTo>
                <a:lnTo>
                  <a:pt x="673" y="1129"/>
                </a:lnTo>
                <a:lnTo>
                  <a:pt x="633" y="1204"/>
                </a:lnTo>
                <a:lnTo>
                  <a:pt x="598" y="1282"/>
                </a:lnTo>
                <a:lnTo>
                  <a:pt x="569" y="1362"/>
                </a:lnTo>
                <a:lnTo>
                  <a:pt x="545" y="1445"/>
                </a:lnTo>
                <a:lnTo>
                  <a:pt x="527" y="1530"/>
                </a:lnTo>
                <a:lnTo>
                  <a:pt x="516" y="1617"/>
                </a:lnTo>
                <a:lnTo>
                  <a:pt x="510" y="1707"/>
                </a:lnTo>
                <a:lnTo>
                  <a:pt x="516" y="1720"/>
                </a:lnTo>
                <a:lnTo>
                  <a:pt x="517" y="1735"/>
                </a:lnTo>
                <a:lnTo>
                  <a:pt x="516" y="1750"/>
                </a:lnTo>
                <a:lnTo>
                  <a:pt x="510" y="1763"/>
                </a:lnTo>
                <a:lnTo>
                  <a:pt x="516" y="1853"/>
                </a:lnTo>
                <a:lnTo>
                  <a:pt x="527" y="1940"/>
                </a:lnTo>
                <a:lnTo>
                  <a:pt x="545" y="2025"/>
                </a:lnTo>
                <a:lnTo>
                  <a:pt x="568" y="2108"/>
                </a:lnTo>
                <a:lnTo>
                  <a:pt x="598" y="2188"/>
                </a:lnTo>
                <a:lnTo>
                  <a:pt x="633" y="2266"/>
                </a:lnTo>
                <a:lnTo>
                  <a:pt x="672" y="2341"/>
                </a:lnTo>
                <a:lnTo>
                  <a:pt x="717" y="2412"/>
                </a:lnTo>
                <a:lnTo>
                  <a:pt x="766" y="2481"/>
                </a:lnTo>
                <a:lnTo>
                  <a:pt x="820" y="2546"/>
                </a:lnTo>
                <a:lnTo>
                  <a:pt x="878" y="2606"/>
                </a:lnTo>
                <a:lnTo>
                  <a:pt x="941" y="2662"/>
                </a:lnTo>
                <a:lnTo>
                  <a:pt x="1006" y="2715"/>
                </a:lnTo>
                <a:lnTo>
                  <a:pt x="1076" y="2763"/>
                </a:lnTo>
                <a:lnTo>
                  <a:pt x="1148" y="2806"/>
                </a:lnTo>
                <a:lnTo>
                  <a:pt x="1224" y="2844"/>
                </a:lnTo>
                <a:lnTo>
                  <a:pt x="1303" y="2877"/>
                </a:lnTo>
                <a:lnTo>
                  <a:pt x="1385" y="2904"/>
                </a:lnTo>
                <a:lnTo>
                  <a:pt x="1469" y="2925"/>
                </a:lnTo>
                <a:lnTo>
                  <a:pt x="1555" y="2941"/>
                </a:lnTo>
                <a:lnTo>
                  <a:pt x="1643" y="2952"/>
                </a:lnTo>
                <a:lnTo>
                  <a:pt x="1733" y="2955"/>
                </a:lnTo>
                <a:lnTo>
                  <a:pt x="1824" y="2952"/>
                </a:lnTo>
                <a:lnTo>
                  <a:pt x="1913" y="2941"/>
                </a:lnTo>
                <a:lnTo>
                  <a:pt x="2000" y="2925"/>
                </a:lnTo>
                <a:lnTo>
                  <a:pt x="2086" y="2903"/>
                </a:lnTo>
                <a:lnTo>
                  <a:pt x="2168" y="2875"/>
                </a:lnTo>
                <a:lnTo>
                  <a:pt x="2248" y="2841"/>
                </a:lnTo>
                <a:lnTo>
                  <a:pt x="2324" y="2802"/>
                </a:lnTo>
                <a:lnTo>
                  <a:pt x="2398" y="2758"/>
                </a:lnTo>
                <a:lnTo>
                  <a:pt x="2469" y="2709"/>
                </a:lnTo>
                <a:lnTo>
                  <a:pt x="2535" y="2655"/>
                </a:lnTo>
                <a:lnTo>
                  <a:pt x="2597" y="2597"/>
                </a:lnTo>
                <a:lnTo>
                  <a:pt x="2655" y="2535"/>
                </a:lnTo>
                <a:lnTo>
                  <a:pt x="2709" y="2469"/>
                </a:lnTo>
                <a:lnTo>
                  <a:pt x="2759" y="2399"/>
                </a:lnTo>
                <a:lnTo>
                  <a:pt x="2803" y="2325"/>
                </a:lnTo>
                <a:lnTo>
                  <a:pt x="2842" y="2249"/>
                </a:lnTo>
                <a:lnTo>
                  <a:pt x="2876" y="2169"/>
                </a:lnTo>
                <a:lnTo>
                  <a:pt x="2904" y="2087"/>
                </a:lnTo>
                <a:lnTo>
                  <a:pt x="2926" y="2002"/>
                </a:lnTo>
                <a:lnTo>
                  <a:pt x="2942" y="1915"/>
                </a:lnTo>
                <a:lnTo>
                  <a:pt x="2953" y="1825"/>
                </a:lnTo>
                <a:lnTo>
                  <a:pt x="2956" y="1735"/>
                </a:lnTo>
                <a:lnTo>
                  <a:pt x="2953" y="1645"/>
                </a:lnTo>
                <a:lnTo>
                  <a:pt x="2942" y="1555"/>
                </a:lnTo>
                <a:lnTo>
                  <a:pt x="2926" y="1468"/>
                </a:lnTo>
                <a:lnTo>
                  <a:pt x="2904" y="1384"/>
                </a:lnTo>
                <a:lnTo>
                  <a:pt x="2876" y="1301"/>
                </a:lnTo>
                <a:lnTo>
                  <a:pt x="2842" y="1222"/>
                </a:lnTo>
                <a:lnTo>
                  <a:pt x="2803" y="1145"/>
                </a:lnTo>
                <a:lnTo>
                  <a:pt x="2759" y="1071"/>
                </a:lnTo>
                <a:lnTo>
                  <a:pt x="2709" y="1002"/>
                </a:lnTo>
                <a:lnTo>
                  <a:pt x="2655" y="936"/>
                </a:lnTo>
                <a:lnTo>
                  <a:pt x="2597" y="873"/>
                </a:lnTo>
                <a:lnTo>
                  <a:pt x="2535" y="815"/>
                </a:lnTo>
                <a:lnTo>
                  <a:pt x="2469" y="761"/>
                </a:lnTo>
                <a:lnTo>
                  <a:pt x="2398" y="712"/>
                </a:lnTo>
                <a:lnTo>
                  <a:pt x="2325" y="668"/>
                </a:lnTo>
                <a:lnTo>
                  <a:pt x="2248" y="629"/>
                </a:lnTo>
                <a:lnTo>
                  <a:pt x="2168" y="595"/>
                </a:lnTo>
                <a:lnTo>
                  <a:pt x="2086" y="567"/>
                </a:lnTo>
                <a:lnTo>
                  <a:pt x="2000" y="545"/>
                </a:lnTo>
                <a:lnTo>
                  <a:pt x="1913" y="529"/>
                </a:lnTo>
                <a:lnTo>
                  <a:pt x="1824" y="518"/>
                </a:lnTo>
                <a:lnTo>
                  <a:pt x="1733" y="515"/>
                </a:lnTo>
                <a:close/>
                <a:moveTo>
                  <a:pt x="1740" y="0"/>
                </a:moveTo>
                <a:lnTo>
                  <a:pt x="1759" y="2"/>
                </a:lnTo>
                <a:lnTo>
                  <a:pt x="1776" y="9"/>
                </a:lnTo>
                <a:lnTo>
                  <a:pt x="1790" y="20"/>
                </a:lnTo>
                <a:lnTo>
                  <a:pt x="1801" y="35"/>
                </a:lnTo>
                <a:lnTo>
                  <a:pt x="1807" y="52"/>
                </a:lnTo>
                <a:lnTo>
                  <a:pt x="1811" y="70"/>
                </a:lnTo>
                <a:lnTo>
                  <a:pt x="1811" y="377"/>
                </a:lnTo>
                <a:lnTo>
                  <a:pt x="1903" y="386"/>
                </a:lnTo>
                <a:lnTo>
                  <a:pt x="1995" y="401"/>
                </a:lnTo>
                <a:lnTo>
                  <a:pt x="2085" y="422"/>
                </a:lnTo>
                <a:lnTo>
                  <a:pt x="2172" y="448"/>
                </a:lnTo>
                <a:lnTo>
                  <a:pt x="2257" y="479"/>
                </a:lnTo>
                <a:lnTo>
                  <a:pt x="2339" y="517"/>
                </a:lnTo>
                <a:lnTo>
                  <a:pt x="2418" y="559"/>
                </a:lnTo>
                <a:lnTo>
                  <a:pt x="2494" y="607"/>
                </a:lnTo>
                <a:lnTo>
                  <a:pt x="2566" y="659"/>
                </a:lnTo>
                <a:lnTo>
                  <a:pt x="2634" y="715"/>
                </a:lnTo>
                <a:lnTo>
                  <a:pt x="2700" y="776"/>
                </a:lnTo>
                <a:lnTo>
                  <a:pt x="2760" y="841"/>
                </a:lnTo>
                <a:lnTo>
                  <a:pt x="2817" y="910"/>
                </a:lnTo>
                <a:lnTo>
                  <a:pt x="2868" y="982"/>
                </a:lnTo>
                <a:lnTo>
                  <a:pt x="2916" y="1058"/>
                </a:lnTo>
                <a:lnTo>
                  <a:pt x="2958" y="1137"/>
                </a:lnTo>
                <a:lnTo>
                  <a:pt x="2995" y="1219"/>
                </a:lnTo>
                <a:lnTo>
                  <a:pt x="3027" y="1303"/>
                </a:lnTo>
                <a:lnTo>
                  <a:pt x="3053" y="1390"/>
                </a:lnTo>
                <a:lnTo>
                  <a:pt x="3073" y="1479"/>
                </a:lnTo>
                <a:lnTo>
                  <a:pt x="3087" y="1571"/>
                </a:lnTo>
                <a:lnTo>
                  <a:pt x="3095" y="1665"/>
                </a:lnTo>
                <a:lnTo>
                  <a:pt x="3409" y="1665"/>
                </a:lnTo>
                <a:lnTo>
                  <a:pt x="3428" y="1668"/>
                </a:lnTo>
                <a:lnTo>
                  <a:pt x="3445" y="1674"/>
                </a:lnTo>
                <a:lnTo>
                  <a:pt x="3460" y="1686"/>
                </a:lnTo>
                <a:lnTo>
                  <a:pt x="3471" y="1699"/>
                </a:lnTo>
                <a:lnTo>
                  <a:pt x="3478" y="1716"/>
                </a:lnTo>
                <a:lnTo>
                  <a:pt x="3480" y="1735"/>
                </a:lnTo>
                <a:lnTo>
                  <a:pt x="3478" y="1754"/>
                </a:lnTo>
                <a:lnTo>
                  <a:pt x="3471" y="1771"/>
                </a:lnTo>
                <a:lnTo>
                  <a:pt x="3460" y="1784"/>
                </a:lnTo>
                <a:lnTo>
                  <a:pt x="3445" y="1796"/>
                </a:lnTo>
                <a:lnTo>
                  <a:pt x="3428" y="1802"/>
                </a:lnTo>
                <a:lnTo>
                  <a:pt x="3409" y="1805"/>
                </a:lnTo>
                <a:lnTo>
                  <a:pt x="3095" y="1805"/>
                </a:lnTo>
                <a:lnTo>
                  <a:pt x="3087" y="1899"/>
                </a:lnTo>
                <a:lnTo>
                  <a:pt x="3073" y="1991"/>
                </a:lnTo>
                <a:lnTo>
                  <a:pt x="3053" y="2080"/>
                </a:lnTo>
                <a:lnTo>
                  <a:pt x="3027" y="2167"/>
                </a:lnTo>
                <a:lnTo>
                  <a:pt x="2995" y="2251"/>
                </a:lnTo>
                <a:lnTo>
                  <a:pt x="2958" y="2333"/>
                </a:lnTo>
                <a:lnTo>
                  <a:pt x="2916" y="2412"/>
                </a:lnTo>
                <a:lnTo>
                  <a:pt x="2868" y="2488"/>
                </a:lnTo>
                <a:lnTo>
                  <a:pt x="2817" y="2560"/>
                </a:lnTo>
                <a:lnTo>
                  <a:pt x="2760" y="2629"/>
                </a:lnTo>
                <a:lnTo>
                  <a:pt x="2700" y="2694"/>
                </a:lnTo>
                <a:lnTo>
                  <a:pt x="2634" y="2755"/>
                </a:lnTo>
                <a:lnTo>
                  <a:pt x="2566" y="2811"/>
                </a:lnTo>
                <a:lnTo>
                  <a:pt x="2494" y="2863"/>
                </a:lnTo>
                <a:lnTo>
                  <a:pt x="2418" y="2911"/>
                </a:lnTo>
                <a:lnTo>
                  <a:pt x="2339" y="2953"/>
                </a:lnTo>
                <a:lnTo>
                  <a:pt x="2257" y="2991"/>
                </a:lnTo>
                <a:lnTo>
                  <a:pt x="2172" y="3022"/>
                </a:lnTo>
                <a:lnTo>
                  <a:pt x="2085" y="3048"/>
                </a:lnTo>
                <a:lnTo>
                  <a:pt x="1995" y="3069"/>
                </a:lnTo>
                <a:lnTo>
                  <a:pt x="1903" y="3084"/>
                </a:lnTo>
                <a:lnTo>
                  <a:pt x="1811" y="3093"/>
                </a:lnTo>
                <a:lnTo>
                  <a:pt x="1811" y="3400"/>
                </a:lnTo>
                <a:lnTo>
                  <a:pt x="1807" y="3418"/>
                </a:lnTo>
                <a:lnTo>
                  <a:pt x="1801" y="3435"/>
                </a:lnTo>
                <a:lnTo>
                  <a:pt x="1790" y="3450"/>
                </a:lnTo>
                <a:lnTo>
                  <a:pt x="1776" y="3461"/>
                </a:lnTo>
                <a:lnTo>
                  <a:pt x="1759" y="3468"/>
                </a:lnTo>
                <a:lnTo>
                  <a:pt x="1740" y="3470"/>
                </a:lnTo>
                <a:lnTo>
                  <a:pt x="1721" y="3468"/>
                </a:lnTo>
                <a:lnTo>
                  <a:pt x="1704" y="3461"/>
                </a:lnTo>
                <a:lnTo>
                  <a:pt x="1690" y="3450"/>
                </a:lnTo>
                <a:lnTo>
                  <a:pt x="1679" y="3435"/>
                </a:lnTo>
                <a:lnTo>
                  <a:pt x="1673" y="3418"/>
                </a:lnTo>
                <a:lnTo>
                  <a:pt x="1669" y="3400"/>
                </a:lnTo>
                <a:lnTo>
                  <a:pt x="1669" y="3094"/>
                </a:lnTo>
                <a:lnTo>
                  <a:pt x="1575" y="3086"/>
                </a:lnTo>
                <a:lnTo>
                  <a:pt x="1483" y="3071"/>
                </a:lnTo>
                <a:lnTo>
                  <a:pt x="1392" y="3051"/>
                </a:lnTo>
                <a:lnTo>
                  <a:pt x="1304" y="3026"/>
                </a:lnTo>
                <a:lnTo>
                  <a:pt x="1219" y="2995"/>
                </a:lnTo>
                <a:lnTo>
                  <a:pt x="1136" y="2957"/>
                </a:lnTo>
                <a:lnTo>
                  <a:pt x="1057" y="2915"/>
                </a:lnTo>
                <a:lnTo>
                  <a:pt x="980" y="2867"/>
                </a:lnTo>
                <a:lnTo>
                  <a:pt x="907" y="2816"/>
                </a:lnTo>
                <a:lnTo>
                  <a:pt x="837" y="2759"/>
                </a:lnTo>
                <a:lnTo>
                  <a:pt x="772" y="2698"/>
                </a:lnTo>
                <a:lnTo>
                  <a:pt x="711" y="2633"/>
                </a:lnTo>
                <a:lnTo>
                  <a:pt x="654" y="2565"/>
                </a:lnTo>
                <a:lnTo>
                  <a:pt x="601" y="2492"/>
                </a:lnTo>
                <a:lnTo>
                  <a:pt x="554" y="2415"/>
                </a:lnTo>
                <a:lnTo>
                  <a:pt x="510" y="2336"/>
                </a:lnTo>
                <a:lnTo>
                  <a:pt x="472" y="2254"/>
                </a:lnTo>
                <a:lnTo>
                  <a:pt x="441" y="2169"/>
                </a:lnTo>
                <a:lnTo>
                  <a:pt x="414" y="2081"/>
                </a:lnTo>
                <a:lnTo>
                  <a:pt x="394" y="1992"/>
                </a:lnTo>
                <a:lnTo>
                  <a:pt x="380" y="1899"/>
                </a:lnTo>
                <a:lnTo>
                  <a:pt x="371" y="1805"/>
                </a:lnTo>
                <a:lnTo>
                  <a:pt x="71" y="1805"/>
                </a:lnTo>
                <a:lnTo>
                  <a:pt x="52" y="1802"/>
                </a:lnTo>
                <a:lnTo>
                  <a:pt x="35" y="1796"/>
                </a:lnTo>
                <a:lnTo>
                  <a:pt x="20" y="1784"/>
                </a:lnTo>
                <a:lnTo>
                  <a:pt x="9" y="1771"/>
                </a:lnTo>
                <a:lnTo>
                  <a:pt x="2" y="1754"/>
                </a:lnTo>
                <a:lnTo>
                  <a:pt x="0" y="1735"/>
                </a:lnTo>
                <a:lnTo>
                  <a:pt x="2" y="1716"/>
                </a:lnTo>
                <a:lnTo>
                  <a:pt x="9" y="1699"/>
                </a:lnTo>
                <a:lnTo>
                  <a:pt x="20" y="1686"/>
                </a:lnTo>
                <a:lnTo>
                  <a:pt x="35" y="1674"/>
                </a:lnTo>
                <a:lnTo>
                  <a:pt x="52" y="1668"/>
                </a:lnTo>
                <a:lnTo>
                  <a:pt x="71" y="1665"/>
                </a:lnTo>
                <a:lnTo>
                  <a:pt x="371" y="1665"/>
                </a:lnTo>
                <a:lnTo>
                  <a:pt x="380" y="1571"/>
                </a:lnTo>
                <a:lnTo>
                  <a:pt x="394" y="1478"/>
                </a:lnTo>
                <a:lnTo>
                  <a:pt x="414" y="1389"/>
                </a:lnTo>
                <a:lnTo>
                  <a:pt x="441" y="1301"/>
                </a:lnTo>
                <a:lnTo>
                  <a:pt x="472" y="1216"/>
                </a:lnTo>
                <a:lnTo>
                  <a:pt x="510" y="1134"/>
                </a:lnTo>
                <a:lnTo>
                  <a:pt x="553" y="1055"/>
                </a:lnTo>
                <a:lnTo>
                  <a:pt x="601" y="978"/>
                </a:lnTo>
                <a:lnTo>
                  <a:pt x="653" y="905"/>
                </a:lnTo>
                <a:lnTo>
                  <a:pt x="710" y="837"/>
                </a:lnTo>
                <a:lnTo>
                  <a:pt x="772" y="772"/>
                </a:lnTo>
                <a:lnTo>
                  <a:pt x="837" y="711"/>
                </a:lnTo>
                <a:lnTo>
                  <a:pt x="907" y="654"/>
                </a:lnTo>
                <a:lnTo>
                  <a:pt x="980" y="603"/>
                </a:lnTo>
                <a:lnTo>
                  <a:pt x="1056" y="555"/>
                </a:lnTo>
                <a:lnTo>
                  <a:pt x="1136" y="513"/>
                </a:lnTo>
                <a:lnTo>
                  <a:pt x="1218" y="475"/>
                </a:lnTo>
                <a:lnTo>
                  <a:pt x="1304" y="444"/>
                </a:lnTo>
                <a:lnTo>
                  <a:pt x="1392" y="419"/>
                </a:lnTo>
                <a:lnTo>
                  <a:pt x="1483" y="399"/>
                </a:lnTo>
                <a:lnTo>
                  <a:pt x="1575" y="384"/>
                </a:lnTo>
                <a:lnTo>
                  <a:pt x="1669" y="376"/>
                </a:lnTo>
                <a:lnTo>
                  <a:pt x="1669" y="70"/>
                </a:lnTo>
                <a:lnTo>
                  <a:pt x="1673" y="52"/>
                </a:lnTo>
                <a:lnTo>
                  <a:pt x="1679" y="35"/>
                </a:lnTo>
                <a:lnTo>
                  <a:pt x="1690" y="20"/>
                </a:lnTo>
                <a:lnTo>
                  <a:pt x="1704" y="9"/>
                </a:lnTo>
                <a:lnTo>
                  <a:pt x="1721" y="2"/>
                </a:lnTo>
                <a:lnTo>
                  <a:pt x="174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400">
              <a:cs typeface="+mn-ea"/>
              <a:sym typeface="+mn-lt"/>
            </a:endParaRPr>
          </a:p>
        </p:txBody>
      </p:sp>
      <p:sp>
        <p:nvSpPr>
          <p:cNvPr id="46" name="Freeform 124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5659865" y="3817201"/>
            <a:ext cx="441963" cy="440693"/>
          </a:xfrm>
          <a:custGeom>
            <a:avLst/>
            <a:gdLst>
              <a:gd name="T0" fmla="*/ 1469 w 3480"/>
              <a:gd name="T1" fmla="*/ 545 h 3470"/>
              <a:gd name="T2" fmla="*/ 1148 w 3480"/>
              <a:gd name="T3" fmla="*/ 664 h 3470"/>
              <a:gd name="T4" fmla="*/ 878 w 3480"/>
              <a:gd name="T5" fmla="*/ 864 h 3470"/>
              <a:gd name="T6" fmla="*/ 673 w 3480"/>
              <a:gd name="T7" fmla="*/ 1129 h 3470"/>
              <a:gd name="T8" fmla="*/ 545 w 3480"/>
              <a:gd name="T9" fmla="*/ 1445 h 3470"/>
              <a:gd name="T10" fmla="*/ 516 w 3480"/>
              <a:gd name="T11" fmla="*/ 1720 h 3470"/>
              <a:gd name="T12" fmla="*/ 516 w 3480"/>
              <a:gd name="T13" fmla="*/ 1853 h 3470"/>
              <a:gd name="T14" fmla="*/ 598 w 3480"/>
              <a:gd name="T15" fmla="*/ 2188 h 3470"/>
              <a:gd name="T16" fmla="*/ 766 w 3480"/>
              <a:gd name="T17" fmla="*/ 2481 h 3470"/>
              <a:gd name="T18" fmla="*/ 1006 w 3480"/>
              <a:gd name="T19" fmla="*/ 2715 h 3470"/>
              <a:gd name="T20" fmla="*/ 1303 w 3480"/>
              <a:gd name="T21" fmla="*/ 2877 h 3470"/>
              <a:gd name="T22" fmla="*/ 1643 w 3480"/>
              <a:gd name="T23" fmla="*/ 2952 h 3470"/>
              <a:gd name="T24" fmla="*/ 2000 w 3480"/>
              <a:gd name="T25" fmla="*/ 2925 h 3470"/>
              <a:gd name="T26" fmla="*/ 2324 w 3480"/>
              <a:gd name="T27" fmla="*/ 2802 h 3470"/>
              <a:gd name="T28" fmla="*/ 2597 w 3480"/>
              <a:gd name="T29" fmla="*/ 2597 h 3470"/>
              <a:gd name="T30" fmla="*/ 2803 w 3480"/>
              <a:gd name="T31" fmla="*/ 2325 h 3470"/>
              <a:gd name="T32" fmla="*/ 2926 w 3480"/>
              <a:gd name="T33" fmla="*/ 2002 h 3470"/>
              <a:gd name="T34" fmla="*/ 2953 w 3480"/>
              <a:gd name="T35" fmla="*/ 1645 h 3470"/>
              <a:gd name="T36" fmla="*/ 2876 w 3480"/>
              <a:gd name="T37" fmla="*/ 1301 h 3470"/>
              <a:gd name="T38" fmla="*/ 2709 w 3480"/>
              <a:gd name="T39" fmla="*/ 1002 h 3470"/>
              <a:gd name="T40" fmla="*/ 2469 w 3480"/>
              <a:gd name="T41" fmla="*/ 761 h 3470"/>
              <a:gd name="T42" fmla="*/ 2168 w 3480"/>
              <a:gd name="T43" fmla="*/ 595 h 3470"/>
              <a:gd name="T44" fmla="*/ 1824 w 3480"/>
              <a:gd name="T45" fmla="*/ 518 h 3470"/>
              <a:gd name="T46" fmla="*/ 1776 w 3480"/>
              <a:gd name="T47" fmla="*/ 9 h 3470"/>
              <a:gd name="T48" fmla="*/ 1811 w 3480"/>
              <a:gd name="T49" fmla="*/ 70 h 3470"/>
              <a:gd name="T50" fmla="*/ 2085 w 3480"/>
              <a:gd name="T51" fmla="*/ 422 h 3470"/>
              <a:gd name="T52" fmla="*/ 2418 w 3480"/>
              <a:gd name="T53" fmla="*/ 559 h 3470"/>
              <a:gd name="T54" fmla="*/ 2700 w 3480"/>
              <a:gd name="T55" fmla="*/ 776 h 3470"/>
              <a:gd name="T56" fmla="*/ 2916 w 3480"/>
              <a:gd name="T57" fmla="*/ 1058 h 3470"/>
              <a:gd name="T58" fmla="*/ 3053 w 3480"/>
              <a:gd name="T59" fmla="*/ 1390 h 3470"/>
              <a:gd name="T60" fmla="*/ 3409 w 3480"/>
              <a:gd name="T61" fmla="*/ 1665 h 3470"/>
              <a:gd name="T62" fmla="*/ 3471 w 3480"/>
              <a:gd name="T63" fmla="*/ 1699 h 3470"/>
              <a:gd name="T64" fmla="*/ 3471 w 3480"/>
              <a:gd name="T65" fmla="*/ 1771 h 3470"/>
              <a:gd name="T66" fmla="*/ 3409 w 3480"/>
              <a:gd name="T67" fmla="*/ 1805 h 3470"/>
              <a:gd name="T68" fmla="*/ 3053 w 3480"/>
              <a:gd name="T69" fmla="*/ 2080 h 3470"/>
              <a:gd name="T70" fmla="*/ 2916 w 3480"/>
              <a:gd name="T71" fmla="*/ 2412 h 3470"/>
              <a:gd name="T72" fmla="*/ 2700 w 3480"/>
              <a:gd name="T73" fmla="*/ 2694 h 3470"/>
              <a:gd name="T74" fmla="*/ 2418 w 3480"/>
              <a:gd name="T75" fmla="*/ 2911 h 3470"/>
              <a:gd name="T76" fmla="*/ 2085 w 3480"/>
              <a:gd name="T77" fmla="*/ 3048 h 3470"/>
              <a:gd name="T78" fmla="*/ 1811 w 3480"/>
              <a:gd name="T79" fmla="*/ 3400 h 3470"/>
              <a:gd name="T80" fmla="*/ 1776 w 3480"/>
              <a:gd name="T81" fmla="*/ 3461 h 3470"/>
              <a:gd name="T82" fmla="*/ 1704 w 3480"/>
              <a:gd name="T83" fmla="*/ 3461 h 3470"/>
              <a:gd name="T84" fmla="*/ 1669 w 3480"/>
              <a:gd name="T85" fmla="*/ 3400 h 3470"/>
              <a:gd name="T86" fmla="*/ 1392 w 3480"/>
              <a:gd name="T87" fmla="*/ 3051 h 3470"/>
              <a:gd name="T88" fmla="*/ 1057 w 3480"/>
              <a:gd name="T89" fmla="*/ 2915 h 3470"/>
              <a:gd name="T90" fmla="*/ 772 w 3480"/>
              <a:gd name="T91" fmla="*/ 2698 h 3470"/>
              <a:gd name="T92" fmla="*/ 554 w 3480"/>
              <a:gd name="T93" fmla="*/ 2415 h 3470"/>
              <a:gd name="T94" fmla="*/ 414 w 3480"/>
              <a:gd name="T95" fmla="*/ 2081 h 3470"/>
              <a:gd name="T96" fmla="*/ 71 w 3480"/>
              <a:gd name="T97" fmla="*/ 1805 h 3470"/>
              <a:gd name="T98" fmla="*/ 9 w 3480"/>
              <a:gd name="T99" fmla="*/ 1771 h 3470"/>
              <a:gd name="T100" fmla="*/ 9 w 3480"/>
              <a:gd name="T101" fmla="*/ 1699 h 3470"/>
              <a:gd name="T102" fmla="*/ 71 w 3480"/>
              <a:gd name="T103" fmla="*/ 1665 h 3470"/>
              <a:gd name="T104" fmla="*/ 414 w 3480"/>
              <a:gd name="T105" fmla="*/ 1389 h 3470"/>
              <a:gd name="T106" fmla="*/ 553 w 3480"/>
              <a:gd name="T107" fmla="*/ 1055 h 3470"/>
              <a:gd name="T108" fmla="*/ 772 w 3480"/>
              <a:gd name="T109" fmla="*/ 772 h 3470"/>
              <a:gd name="T110" fmla="*/ 1056 w 3480"/>
              <a:gd name="T111" fmla="*/ 555 h 3470"/>
              <a:gd name="T112" fmla="*/ 1392 w 3480"/>
              <a:gd name="T113" fmla="*/ 419 h 3470"/>
              <a:gd name="T114" fmla="*/ 1669 w 3480"/>
              <a:gd name="T115" fmla="*/ 70 h 3470"/>
              <a:gd name="T116" fmla="*/ 1704 w 3480"/>
              <a:gd name="T117" fmla="*/ 9 h 3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80" h="3470">
                <a:moveTo>
                  <a:pt x="1733" y="515"/>
                </a:moveTo>
                <a:lnTo>
                  <a:pt x="1643" y="518"/>
                </a:lnTo>
                <a:lnTo>
                  <a:pt x="1555" y="529"/>
                </a:lnTo>
                <a:lnTo>
                  <a:pt x="1469" y="545"/>
                </a:lnTo>
                <a:lnTo>
                  <a:pt x="1385" y="566"/>
                </a:lnTo>
                <a:lnTo>
                  <a:pt x="1303" y="593"/>
                </a:lnTo>
                <a:lnTo>
                  <a:pt x="1224" y="626"/>
                </a:lnTo>
                <a:lnTo>
                  <a:pt x="1148" y="664"/>
                </a:lnTo>
                <a:lnTo>
                  <a:pt x="1076" y="707"/>
                </a:lnTo>
                <a:lnTo>
                  <a:pt x="1006" y="755"/>
                </a:lnTo>
                <a:lnTo>
                  <a:pt x="941" y="808"/>
                </a:lnTo>
                <a:lnTo>
                  <a:pt x="878" y="864"/>
                </a:lnTo>
                <a:lnTo>
                  <a:pt x="820" y="924"/>
                </a:lnTo>
                <a:lnTo>
                  <a:pt x="767" y="989"/>
                </a:lnTo>
                <a:lnTo>
                  <a:pt x="717" y="1058"/>
                </a:lnTo>
                <a:lnTo>
                  <a:pt x="673" y="1129"/>
                </a:lnTo>
                <a:lnTo>
                  <a:pt x="633" y="1204"/>
                </a:lnTo>
                <a:lnTo>
                  <a:pt x="598" y="1282"/>
                </a:lnTo>
                <a:lnTo>
                  <a:pt x="569" y="1362"/>
                </a:lnTo>
                <a:lnTo>
                  <a:pt x="545" y="1445"/>
                </a:lnTo>
                <a:lnTo>
                  <a:pt x="527" y="1530"/>
                </a:lnTo>
                <a:lnTo>
                  <a:pt x="516" y="1617"/>
                </a:lnTo>
                <a:lnTo>
                  <a:pt x="510" y="1707"/>
                </a:lnTo>
                <a:lnTo>
                  <a:pt x="516" y="1720"/>
                </a:lnTo>
                <a:lnTo>
                  <a:pt x="517" y="1735"/>
                </a:lnTo>
                <a:lnTo>
                  <a:pt x="516" y="1750"/>
                </a:lnTo>
                <a:lnTo>
                  <a:pt x="510" y="1763"/>
                </a:lnTo>
                <a:lnTo>
                  <a:pt x="516" y="1853"/>
                </a:lnTo>
                <a:lnTo>
                  <a:pt x="527" y="1940"/>
                </a:lnTo>
                <a:lnTo>
                  <a:pt x="545" y="2025"/>
                </a:lnTo>
                <a:lnTo>
                  <a:pt x="568" y="2108"/>
                </a:lnTo>
                <a:lnTo>
                  <a:pt x="598" y="2188"/>
                </a:lnTo>
                <a:lnTo>
                  <a:pt x="633" y="2266"/>
                </a:lnTo>
                <a:lnTo>
                  <a:pt x="672" y="2341"/>
                </a:lnTo>
                <a:lnTo>
                  <a:pt x="717" y="2412"/>
                </a:lnTo>
                <a:lnTo>
                  <a:pt x="766" y="2481"/>
                </a:lnTo>
                <a:lnTo>
                  <a:pt x="820" y="2546"/>
                </a:lnTo>
                <a:lnTo>
                  <a:pt x="878" y="2606"/>
                </a:lnTo>
                <a:lnTo>
                  <a:pt x="941" y="2662"/>
                </a:lnTo>
                <a:lnTo>
                  <a:pt x="1006" y="2715"/>
                </a:lnTo>
                <a:lnTo>
                  <a:pt x="1076" y="2763"/>
                </a:lnTo>
                <a:lnTo>
                  <a:pt x="1148" y="2806"/>
                </a:lnTo>
                <a:lnTo>
                  <a:pt x="1224" y="2844"/>
                </a:lnTo>
                <a:lnTo>
                  <a:pt x="1303" y="2877"/>
                </a:lnTo>
                <a:lnTo>
                  <a:pt x="1385" y="2904"/>
                </a:lnTo>
                <a:lnTo>
                  <a:pt x="1469" y="2925"/>
                </a:lnTo>
                <a:lnTo>
                  <a:pt x="1555" y="2941"/>
                </a:lnTo>
                <a:lnTo>
                  <a:pt x="1643" y="2952"/>
                </a:lnTo>
                <a:lnTo>
                  <a:pt x="1733" y="2955"/>
                </a:lnTo>
                <a:lnTo>
                  <a:pt x="1824" y="2952"/>
                </a:lnTo>
                <a:lnTo>
                  <a:pt x="1913" y="2941"/>
                </a:lnTo>
                <a:lnTo>
                  <a:pt x="2000" y="2925"/>
                </a:lnTo>
                <a:lnTo>
                  <a:pt x="2086" y="2903"/>
                </a:lnTo>
                <a:lnTo>
                  <a:pt x="2168" y="2875"/>
                </a:lnTo>
                <a:lnTo>
                  <a:pt x="2248" y="2841"/>
                </a:lnTo>
                <a:lnTo>
                  <a:pt x="2324" y="2802"/>
                </a:lnTo>
                <a:lnTo>
                  <a:pt x="2398" y="2758"/>
                </a:lnTo>
                <a:lnTo>
                  <a:pt x="2469" y="2709"/>
                </a:lnTo>
                <a:lnTo>
                  <a:pt x="2535" y="2655"/>
                </a:lnTo>
                <a:lnTo>
                  <a:pt x="2597" y="2597"/>
                </a:lnTo>
                <a:lnTo>
                  <a:pt x="2655" y="2535"/>
                </a:lnTo>
                <a:lnTo>
                  <a:pt x="2709" y="2469"/>
                </a:lnTo>
                <a:lnTo>
                  <a:pt x="2759" y="2399"/>
                </a:lnTo>
                <a:lnTo>
                  <a:pt x="2803" y="2325"/>
                </a:lnTo>
                <a:lnTo>
                  <a:pt x="2842" y="2249"/>
                </a:lnTo>
                <a:lnTo>
                  <a:pt x="2876" y="2169"/>
                </a:lnTo>
                <a:lnTo>
                  <a:pt x="2904" y="2087"/>
                </a:lnTo>
                <a:lnTo>
                  <a:pt x="2926" y="2002"/>
                </a:lnTo>
                <a:lnTo>
                  <a:pt x="2942" y="1915"/>
                </a:lnTo>
                <a:lnTo>
                  <a:pt x="2953" y="1825"/>
                </a:lnTo>
                <a:lnTo>
                  <a:pt x="2956" y="1735"/>
                </a:lnTo>
                <a:lnTo>
                  <a:pt x="2953" y="1645"/>
                </a:lnTo>
                <a:lnTo>
                  <a:pt x="2942" y="1555"/>
                </a:lnTo>
                <a:lnTo>
                  <a:pt x="2926" y="1468"/>
                </a:lnTo>
                <a:lnTo>
                  <a:pt x="2904" y="1384"/>
                </a:lnTo>
                <a:lnTo>
                  <a:pt x="2876" y="1301"/>
                </a:lnTo>
                <a:lnTo>
                  <a:pt x="2842" y="1222"/>
                </a:lnTo>
                <a:lnTo>
                  <a:pt x="2803" y="1145"/>
                </a:lnTo>
                <a:lnTo>
                  <a:pt x="2759" y="1071"/>
                </a:lnTo>
                <a:lnTo>
                  <a:pt x="2709" y="1002"/>
                </a:lnTo>
                <a:lnTo>
                  <a:pt x="2655" y="936"/>
                </a:lnTo>
                <a:lnTo>
                  <a:pt x="2597" y="873"/>
                </a:lnTo>
                <a:lnTo>
                  <a:pt x="2535" y="815"/>
                </a:lnTo>
                <a:lnTo>
                  <a:pt x="2469" y="761"/>
                </a:lnTo>
                <a:lnTo>
                  <a:pt x="2398" y="712"/>
                </a:lnTo>
                <a:lnTo>
                  <a:pt x="2325" y="668"/>
                </a:lnTo>
                <a:lnTo>
                  <a:pt x="2248" y="629"/>
                </a:lnTo>
                <a:lnTo>
                  <a:pt x="2168" y="595"/>
                </a:lnTo>
                <a:lnTo>
                  <a:pt x="2086" y="567"/>
                </a:lnTo>
                <a:lnTo>
                  <a:pt x="2000" y="545"/>
                </a:lnTo>
                <a:lnTo>
                  <a:pt x="1913" y="529"/>
                </a:lnTo>
                <a:lnTo>
                  <a:pt x="1824" y="518"/>
                </a:lnTo>
                <a:lnTo>
                  <a:pt x="1733" y="515"/>
                </a:lnTo>
                <a:close/>
                <a:moveTo>
                  <a:pt x="1740" y="0"/>
                </a:moveTo>
                <a:lnTo>
                  <a:pt x="1759" y="2"/>
                </a:lnTo>
                <a:lnTo>
                  <a:pt x="1776" y="9"/>
                </a:lnTo>
                <a:lnTo>
                  <a:pt x="1790" y="20"/>
                </a:lnTo>
                <a:lnTo>
                  <a:pt x="1801" y="35"/>
                </a:lnTo>
                <a:lnTo>
                  <a:pt x="1807" y="52"/>
                </a:lnTo>
                <a:lnTo>
                  <a:pt x="1811" y="70"/>
                </a:lnTo>
                <a:lnTo>
                  <a:pt x="1811" y="377"/>
                </a:lnTo>
                <a:lnTo>
                  <a:pt x="1903" y="386"/>
                </a:lnTo>
                <a:lnTo>
                  <a:pt x="1995" y="401"/>
                </a:lnTo>
                <a:lnTo>
                  <a:pt x="2085" y="422"/>
                </a:lnTo>
                <a:lnTo>
                  <a:pt x="2172" y="448"/>
                </a:lnTo>
                <a:lnTo>
                  <a:pt x="2257" y="479"/>
                </a:lnTo>
                <a:lnTo>
                  <a:pt x="2339" y="517"/>
                </a:lnTo>
                <a:lnTo>
                  <a:pt x="2418" y="559"/>
                </a:lnTo>
                <a:lnTo>
                  <a:pt x="2494" y="607"/>
                </a:lnTo>
                <a:lnTo>
                  <a:pt x="2566" y="659"/>
                </a:lnTo>
                <a:lnTo>
                  <a:pt x="2634" y="715"/>
                </a:lnTo>
                <a:lnTo>
                  <a:pt x="2700" y="776"/>
                </a:lnTo>
                <a:lnTo>
                  <a:pt x="2760" y="841"/>
                </a:lnTo>
                <a:lnTo>
                  <a:pt x="2817" y="910"/>
                </a:lnTo>
                <a:lnTo>
                  <a:pt x="2868" y="982"/>
                </a:lnTo>
                <a:lnTo>
                  <a:pt x="2916" y="1058"/>
                </a:lnTo>
                <a:lnTo>
                  <a:pt x="2958" y="1137"/>
                </a:lnTo>
                <a:lnTo>
                  <a:pt x="2995" y="1219"/>
                </a:lnTo>
                <a:lnTo>
                  <a:pt x="3027" y="1303"/>
                </a:lnTo>
                <a:lnTo>
                  <a:pt x="3053" y="1390"/>
                </a:lnTo>
                <a:lnTo>
                  <a:pt x="3073" y="1479"/>
                </a:lnTo>
                <a:lnTo>
                  <a:pt x="3087" y="1571"/>
                </a:lnTo>
                <a:lnTo>
                  <a:pt x="3095" y="1665"/>
                </a:lnTo>
                <a:lnTo>
                  <a:pt x="3409" y="1665"/>
                </a:lnTo>
                <a:lnTo>
                  <a:pt x="3428" y="1668"/>
                </a:lnTo>
                <a:lnTo>
                  <a:pt x="3445" y="1674"/>
                </a:lnTo>
                <a:lnTo>
                  <a:pt x="3460" y="1686"/>
                </a:lnTo>
                <a:lnTo>
                  <a:pt x="3471" y="1699"/>
                </a:lnTo>
                <a:lnTo>
                  <a:pt x="3478" y="1716"/>
                </a:lnTo>
                <a:lnTo>
                  <a:pt x="3480" y="1735"/>
                </a:lnTo>
                <a:lnTo>
                  <a:pt x="3478" y="1754"/>
                </a:lnTo>
                <a:lnTo>
                  <a:pt x="3471" y="1771"/>
                </a:lnTo>
                <a:lnTo>
                  <a:pt x="3460" y="1784"/>
                </a:lnTo>
                <a:lnTo>
                  <a:pt x="3445" y="1796"/>
                </a:lnTo>
                <a:lnTo>
                  <a:pt x="3428" y="1802"/>
                </a:lnTo>
                <a:lnTo>
                  <a:pt x="3409" y="1805"/>
                </a:lnTo>
                <a:lnTo>
                  <a:pt x="3095" y="1805"/>
                </a:lnTo>
                <a:lnTo>
                  <a:pt x="3087" y="1899"/>
                </a:lnTo>
                <a:lnTo>
                  <a:pt x="3073" y="1991"/>
                </a:lnTo>
                <a:lnTo>
                  <a:pt x="3053" y="2080"/>
                </a:lnTo>
                <a:lnTo>
                  <a:pt x="3027" y="2167"/>
                </a:lnTo>
                <a:lnTo>
                  <a:pt x="2995" y="2251"/>
                </a:lnTo>
                <a:lnTo>
                  <a:pt x="2958" y="2333"/>
                </a:lnTo>
                <a:lnTo>
                  <a:pt x="2916" y="2412"/>
                </a:lnTo>
                <a:lnTo>
                  <a:pt x="2868" y="2488"/>
                </a:lnTo>
                <a:lnTo>
                  <a:pt x="2817" y="2560"/>
                </a:lnTo>
                <a:lnTo>
                  <a:pt x="2760" y="2629"/>
                </a:lnTo>
                <a:lnTo>
                  <a:pt x="2700" y="2694"/>
                </a:lnTo>
                <a:lnTo>
                  <a:pt x="2634" y="2755"/>
                </a:lnTo>
                <a:lnTo>
                  <a:pt x="2566" y="2811"/>
                </a:lnTo>
                <a:lnTo>
                  <a:pt x="2494" y="2863"/>
                </a:lnTo>
                <a:lnTo>
                  <a:pt x="2418" y="2911"/>
                </a:lnTo>
                <a:lnTo>
                  <a:pt x="2339" y="2953"/>
                </a:lnTo>
                <a:lnTo>
                  <a:pt x="2257" y="2991"/>
                </a:lnTo>
                <a:lnTo>
                  <a:pt x="2172" y="3022"/>
                </a:lnTo>
                <a:lnTo>
                  <a:pt x="2085" y="3048"/>
                </a:lnTo>
                <a:lnTo>
                  <a:pt x="1995" y="3069"/>
                </a:lnTo>
                <a:lnTo>
                  <a:pt x="1903" y="3084"/>
                </a:lnTo>
                <a:lnTo>
                  <a:pt x="1811" y="3093"/>
                </a:lnTo>
                <a:lnTo>
                  <a:pt x="1811" y="3400"/>
                </a:lnTo>
                <a:lnTo>
                  <a:pt x="1807" y="3418"/>
                </a:lnTo>
                <a:lnTo>
                  <a:pt x="1801" y="3435"/>
                </a:lnTo>
                <a:lnTo>
                  <a:pt x="1790" y="3450"/>
                </a:lnTo>
                <a:lnTo>
                  <a:pt x="1776" y="3461"/>
                </a:lnTo>
                <a:lnTo>
                  <a:pt x="1759" y="3468"/>
                </a:lnTo>
                <a:lnTo>
                  <a:pt x="1740" y="3470"/>
                </a:lnTo>
                <a:lnTo>
                  <a:pt x="1721" y="3468"/>
                </a:lnTo>
                <a:lnTo>
                  <a:pt x="1704" y="3461"/>
                </a:lnTo>
                <a:lnTo>
                  <a:pt x="1690" y="3450"/>
                </a:lnTo>
                <a:lnTo>
                  <a:pt x="1679" y="3435"/>
                </a:lnTo>
                <a:lnTo>
                  <a:pt x="1673" y="3418"/>
                </a:lnTo>
                <a:lnTo>
                  <a:pt x="1669" y="3400"/>
                </a:lnTo>
                <a:lnTo>
                  <a:pt x="1669" y="3094"/>
                </a:lnTo>
                <a:lnTo>
                  <a:pt x="1575" y="3086"/>
                </a:lnTo>
                <a:lnTo>
                  <a:pt x="1483" y="3071"/>
                </a:lnTo>
                <a:lnTo>
                  <a:pt x="1392" y="3051"/>
                </a:lnTo>
                <a:lnTo>
                  <a:pt x="1304" y="3026"/>
                </a:lnTo>
                <a:lnTo>
                  <a:pt x="1219" y="2995"/>
                </a:lnTo>
                <a:lnTo>
                  <a:pt x="1136" y="2957"/>
                </a:lnTo>
                <a:lnTo>
                  <a:pt x="1057" y="2915"/>
                </a:lnTo>
                <a:lnTo>
                  <a:pt x="980" y="2867"/>
                </a:lnTo>
                <a:lnTo>
                  <a:pt x="907" y="2816"/>
                </a:lnTo>
                <a:lnTo>
                  <a:pt x="837" y="2759"/>
                </a:lnTo>
                <a:lnTo>
                  <a:pt x="772" y="2698"/>
                </a:lnTo>
                <a:lnTo>
                  <a:pt x="711" y="2633"/>
                </a:lnTo>
                <a:lnTo>
                  <a:pt x="654" y="2565"/>
                </a:lnTo>
                <a:lnTo>
                  <a:pt x="601" y="2492"/>
                </a:lnTo>
                <a:lnTo>
                  <a:pt x="554" y="2415"/>
                </a:lnTo>
                <a:lnTo>
                  <a:pt x="510" y="2336"/>
                </a:lnTo>
                <a:lnTo>
                  <a:pt x="472" y="2254"/>
                </a:lnTo>
                <a:lnTo>
                  <a:pt x="441" y="2169"/>
                </a:lnTo>
                <a:lnTo>
                  <a:pt x="414" y="2081"/>
                </a:lnTo>
                <a:lnTo>
                  <a:pt x="394" y="1992"/>
                </a:lnTo>
                <a:lnTo>
                  <a:pt x="380" y="1899"/>
                </a:lnTo>
                <a:lnTo>
                  <a:pt x="371" y="1805"/>
                </a:lnTo>
                <a:lnTo>
                  <a:pt x="71" y="1805"/>
                </a:lnTo>
                <a:lnTo>
                  <a:pt x="52" y="1802"/>
                </a:lnTo>
                <a:lnTo>
                  <a:pt x="35" y="1796"/>
                </a:lnTo>
                <a:lnTo>
                  <a:pt x="20" y="1784"/>
                </a:lnTo>
                <a:lnTo>
                  <a:pt x="9" y="1771"/>
                </a:lnTo>
                <a:lnTo>
                  <a:pt x="2" y="1754"/>
                </a:lnTo>
                <a:lnTo>
                  <a:pt x="0" y="1735"/>
                </a:lnTo>
                <a:lnTo>
                  <a:pt x="2" y="1716"/>
                </a:lnTo>
                <a:lnTo>
                  <a:pt x="9" y="1699"/>
                </a:lnTo>
                <a:lnTo>
                  <a:pt x="20" y="1686"/>
                </a:lnTo>
                <a:lnTo>
                  <a:pt x="35" y="1674"/>
                </a:lnTo>
                <a:lnTo>
                  <a:pt x="52" y="1668"/>
                </a:lnTo>
                <a:lnTo>
                  <a:pt x="71" y="1665"/>
                </a:lnTo>
                <a:lnTo>
                  <a:pt x="371" y="1665"/>
                </a:lnTo>
                <a:lnTo>
                  <a:pt x="380" y="1571"/>
                </a:lnTo>
                <a:lnTo>
                  <a:pt x="394" y="1478"/>
                </a:lnTo>
                <a:lnTo>
                  <a:pt x="414" y="1389"/>
                </a:lnTo>
                <a:lnTo>
                  <a:pt x="441" y="1301"/>
                </a:lnTo>
                <a:lnTo>
                  <a:pt x="472" y="1216"/>
                </a:lnTo>
                <a:lnTo>
                  <a:pt x="510" y="1134"/>
                </a:lnTo>
                <a:lnTo>
                  <a:pt x="553" y="1055"/>
                </a:lnTo>
                <a:lnTo>
                  <a:pt x="601" y="978"/>
                </a:lnTo>
                <a:lnTo>
                  <a:pt x="653" y="905"/>
                </a:lnTo>
                <a:lnTo>
                  <a:pt x="710" y="837"/>
                </a:lnTo>
                <a:lnTo>
                  <a:pt x="772" y="772"/>
                </a:lnTo>
                <a:lnTo>
                  <a:pt x="837" y="711"/>
                </a:lnTo>
                <a:lnTo>
                  <a:pt x="907" y="654"/>
                </a:lnTo>
                <a:lnTo>
                  <a:pt x="980" y="603"/>
                </a:lnTo>
                <a:lnTo>
                  <a:pt x="1056" y="555"/>
                </a:lnTo>
                <a:lnTo>
                  <a:pt x="1136" y="513"/>
                </a:lnTo>
                <a:lnTo>
                  <a:pt x="1218" y="475"/>
                </a:lnTo>
                <a:lnTo>
                  <a:pt x="1304" y="444"/>
                </a:lnTo>
                <a:lnTo>
                  <a:pt x="1392" y="419"/>
                </a:lnTo>
                <a:lnTo>
                  <a:pt x="1483" y="399"/>
                </a:lnTo>
                <a:lnTo>
                  <a:pt x="1575" y="384"/>
                </a:lnTo>
                <a:lnTo>
                  <a:pt x="1669" y="376"/>
                </a:lnTo>
                <a:lnTo>
                  <a:pt x="1669" y="70"/>
                </a:lnTo>
                <a:lnTo>
                  <a:pt x="1673" y="52"/>
                </a:lnTo>
                <a:lnTo>
                  <a:pt x="1679" y="35"/>
                </a:lnTo>
                <a:lnTo>
                  <a:pt x="1690" y="20"/>
                </a:lnTo>
                <a:lnTo>
                  <a:pt x="1704" y="9"/>
                </a:lnTo>
                <a:lnTo>
                  <a:pt x="1721" y="2"/>
                </a:lnTo>
                <a:lnTo>
                  <a:pt x="174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400" dirty="0">
              <a:cs typeface="+mn-ea"/>
              <a:sym typeface="+mn-lt"/>
            </a:endParaRPr>
          </a:p>
        </p:txBody>
      </p:sp>
      <p:sp>
        <p:nvSpPr>
          <p:cNvPr id="3" name="i$liḋe-Oval 33"/>
          <p:cNvSpPr/>
          <p:nvPr/>
        </p:nvSpPr>
        <p:spPr>
          <a:xfrm>
            <a:off x="964792" y="2682025"/>
            <a:ext cx="2434158" cy="2427594"/>
          </a:xfrm>
          <a:prstGeom prst="ellipse">
            <a:avLst/>
          </a:prstGeom>
          <a:blipFill dpi="0" rotWithShape="1">
            <a:blip r:embed="rId8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8" name="AutoShape 3"/>
          <p:cNvSpPr>
            <a:spLocks noChangeArrowheads="1"/>
          </p:cNvSpPr>
          <p:nvPr>
            <p:custDataLst>
              <p:tags r:id="rId9"/>
            </p:custDataLst>
          </p:nvPr>
        </p:nvSpPr>
        <p:spPr bwMode="gray">
          <a:xfrm>
            <a:off x="4307840" y="1409700"/>
            <a:ext cx="6390640" cy="1382395"/>
          </a:xfrm>
          <a:prstGeom prst="rightArrow">
            <a:avLst>
              <a:gd name="adj1" fmla="val 79306"/>
              <a:gd name="adj2" fmla="val 32178"/>
            </a:avLst>
          </a:prstGeom>
          <a:solidFill>
            <a:srgbClr val="5B9BD5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89858" tIns="44929" rIns="89858" bIns="44929" anchor="ctr"/>
          <a:lstStyle>
            <a:defPPr>
              <a:defRPr lang="zh-CN"/>
            </a:defPPr>
            <a:lvl1pPr marL="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32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200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332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464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596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665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97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929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800" dirty="0">
                <a:solidFill>
                  <a:schemeClr val="bg1"/>
                </a:solidFill>
                <a:cs typeface="+mn-ea"/>
                <a:sym typeface="+mn-lt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是代码贡献和知识共享的主要方式，是开源项目生命力的源泉，部分</a:t>
            </a:r>
            <a:r>
              <a:rPr lang="en-US" altLang="zh-CN" sz="1800" dirty="0">
                <a:solidFill>
                  <a:schemeClr val="bg1"/>
                </a:solidFill>
                <a:cs typeface="+mn-ea"/>
                <a:sym typeface="+mn-lt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因代码质量、兼容性、功能缺陷等问题，合并后可能引入新的</a:t>
            </a:r>
            <a:r>
              <a:rPr lang="en-US" altLang="zh-CN" sz="1800" dirty="0">
                <a:solidFill>
                  <a:schemeClr val="bg1"/>
                </a:solidFill>
                <a:cs typeface="+mn-ea"/>
                <a:sym typeface="+mn-lt"/>
              </a:rPr>
              <a:t>bug</a:t>
            </a: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或导致系统故障。</a:t>
            </a:r>
            <a:endParaRPr lang="zh-CN" altLang="en-US" sz="1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AutoShape 3"/>
          <p:cNvSpPr>
            <a:spLocks noChangeArrowheads="1"/>
          </p:cNvSpPr>
          <p:nvPr>
            <p:custDataLst>
              <p:tags r:id="rId10"/>
            </p:custDataLst>
          </p:nvPr>
        </p:nvSpPr>
        <p:spPr bwMode="gray">
          <a:xfrm>
            <a:off x="4681855" y="3161665"/>
            <a:ext cx="7096760" cy="1332865"/>
          </a:xfrm>
          <a:prstGeom prst="rightArrow">
            <a:avLst>
              <a:gd name="adj1" fmla="val 79306"/>
              <a:gd name="adj2" fmla="val 32178"/>
            </a:avLst>
          </a:prstGeom>
          <a:solidFill>
            <a:srgbClr val="5B9BD5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89858" tIns="44929" rIns="89858" bIns="44929" anchor="ctr"/>
          <a:lstStyle>
            <a:defPPr>
              <a:defRPr lang="zh-CN"/>
            </a:defPPr>
            <a:lvl1pPr marL="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32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200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332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464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596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665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97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929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项目规模扩大，参与人数增加，导致</a:t>
            </a:r>
            <a:r>
              <a:rPr lang="en-US" altLang="zh-CN" sz="1800" dirty="0">
                <a:solidFill>
                  <a:schemeClr val="bg1"/>
                </a:solidFill>
                <a:ea typeface="Source Han Sans CN Regular" panose="020B0200000000000000" charset="-122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数量呈指数级攀升，</a:t>
            </a:r>
            <a:r>
              <a:rPr lang="en-US" altLang="zh-CN" sz="1800" dirty="0">
                <a:solidFill>
                  <a:schemeClr val="bg1"/>
                </a:solidFill>
                <a:ea typeface="Source Han Sans CN Regular" panose="020B0200000000000000" charset="-122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审查流程不规范，缺乏有效的优先级排序机制，导致大量</a:t>
            </a:r>
            <a:r>
              <a:rPr lang="en-US" altLang="zh-CN" sz="1800" dirty="0">
                <a:solidFill>
                  <a:schemeClr val="bg1"/>
                </a:solidFill>
                <a:ea typeface="Source Han Sans CN Regular" panose="020B0200000000000000" charset="-122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积压，处理周期长。</a:t>
            </a:r>
            <a:endParaRPr lang="zh-CN" altLang="en-US" sz="1800" dirty="0">
              <a:solidFill>
                <a:schemeClr val="bg1"/>
              </a:solidFill>
              <a:ea typeface="Source Han Sans CN Regular" panose="020B0200000000000000" charset="-122"/>
            </a:endParaRPr>
          </a:p>
        </p:txBody>
      </p:sp>
      <p:sp>
        <p:nvSpPr>
          <p:cNvPr id="11" name="AutoShape 3"/>
          <p:cNvSpPr>
            <a:spLocks noChangeArrowheads="1"/>
          </p:cNvSpPr>
          <p:nvPr>
            <p:custDataLst>
              <p:tags r:id="rId11"/>
            </p:custDataLst>
          </p:nvPr>
        </p:nvSpPr>
        <p:spPr bwMode="gray">
          <a:xfrm>
            <a:off x="4307840" y="4933315"/>
            <a:ext cx="6170295" cy="1268730"/>
          </a:xfrm>
          <a:prstGeom prst="rightArrow">
            <a:avLst>
              <a:gd name="adj1" fmla="val 79306"/>
              <a:gd name="adj2" fmla="val 32178"/>
            </a:avLst>
          </a:prstGeom>
          <a:solidFill>
            <a:srgbClr val="5B9BD5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89858" tIns="44929" rIns="89858" bIns="44929" anchor="ctr"/>
          <a:lstStyle>
            <a:defPPr>
              <a:defRPr lang="zh-CN"/>
            </a:defPPr>
            <a:lvl1pPr marL="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32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200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332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464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5965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665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97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09290" algn="l" defTabSz="802005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项目维护者需要花费大量时间和精力审查</a:t>
            </a:r>
            <a:r>
              <a:rPr lang="en-US" altLang="zh-CN" sz="1800" dirty="0">
                <a:solidFill>
                  <a:schemeClr val="bg1"/>
                </a:solidFill>
                <a:ea typeface="Source Han Sans CN Regular" panose="020B0200000000000000" charset="-122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</a:rPr>
              <a:t>，人力成本居高不下，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  <a:sym typeface="+mn-ea"/>
              </a:rPr>
              <a:t>对于非核心贡献者的</a:t>
            </a:r>
            <a:r>
              <a:rPr lang="en-US" altLang="zh-CN" sz="1800" dirty="0">
                <a:solidFill>
                  <a:schemeClr val="bg1"/>
                </a:solidFill>
                <a:ea typeface="Source Han Sans CN Regular" panose="020B0200000000000000" charset="-122"/>
                <a:sym typeface="+mn-ea"/>
              </a:rPr>
              <a:t>PR</a:t>
            </a:r>
            <a:r>
              <a:rPr lang="zh-CN" altLang="en-US" sz="1800" dirty="0">
                <a:solidFill>
                  <a:schemeClr val="bg1"/>
                </a:solidFill>
                <a:ea typeface="Source Han Sans CN Regular" panose="020B0200000000000000" charset="-122"/>
                <a:sym typeface="+mn-ea"/>
              </a:rPr>
              <a:t>，维护者难以快速判断其质量和价值。</a:t>
            </a:r>
            <a:endParaRPr lang="zh-CN" altLang="en-US" sz="1800" dirty="0">
              <a:solidFill>
                <a:schemeClr val="bg1"/>
              </a:solidFill>
              <a:ea typeface="Source Han Sans CN Regular" panose="020B02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50900" y="1384300"/>
            <a:ext cx="10299065" cy="4520565"/>
            <a:chOff x="1404515" y="1921064"/>
            <a:chExt cx="4303393" cy="1572646"/>
          </a:xfrm>
        </p:grpSpPr>
        <p:grpSp>
          <p:nvGrpSpPr>
            <p:cNvPr id="5" name="组合 4"/>
            <p:cNvGrpSpPr/>
            <p:nvPr/>
          </p:nvGrpSpPr>
          <p:grpSpPr>
            <a:xfrm>
              <a:off x="1404515" y="1921064"/>
              <a:ext cx="4303393" cy="1572646"/>
              <a:chOff x="1332087" y="2328470"/>
              <a:chExt cx="4303393" cy="1572646"/>
            </a:xfrm>
          </p:grpSpPr>
          <p:sp>
            <p:nvSpPr>
              <p:cNvPr id="9" name="圆角矩形 227"/>
              <p:cNvSpPr/>
              <p:nvPr/>
            </p:nvSpPr>
            <p:spPr>
              <a:xfrm>
                <a:off x="1332087" y="2490374"/>
                <a:ext cx="4303393" cy="1410742"/>
              </a:xfrm>
              <a:prstGeom prst="roundRect">
                <a:avLst>
                  <a:gd name="adj" fmla="val 11847"/>
                </a:avLst>
              </a:prstGeom>
              <a:solidFill>
                <a:schemeClr val="accent1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0" dirty="0">
                  <a:solidFill>
                    <a:srgbClr val="3E3938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任意多边形 228"/>
              <p:cNvSpPr/>
              <p:nvPr/>
            </p:nvSpPr>
            <p:spPr>
              <a:xfrm>
                <a:off x="1495152" y="2328470"/>
                <a:ext cx="1175934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5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1695604" y="2036471"/>
              <a:ext cx="865580" cy="12812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cs typeface="+mn-ea"/>
                  <a:sym typeface="+mn-lt"/>
                </a:rPr>
                <a:t>1.2 </a:t>
              </a: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项目目标</a:t>
              </a:r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404515" y="2398005"/>
              <a:ext cx="4212119" cy="1075602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lvl="1" indent="720090" algn="l">
                <a:lnSpc>
                  <a:spcPct val="150000"/>
                </a:lnSpc>
              </a:pP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构建一个基于机器学习的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PR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合并风险与处理效率预测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marL="457200" lvl="1" indent="720090" algn="l">
                <a:lnSpc>
                  <a:spcPct val="150000"/>
                </a:lnSpc>
              </a:pP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marL="457200" lvl="1" indent="720090" algn="l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1 . 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风险预测：预测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PR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的合并风险（高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/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低）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marL="457200" lvl="1" indent="720090" algn="l">
                <a:lnSpc>
                  <a:spcPct val="150000"/>
                </a:lnSpc>
              </a:pP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marL="457200" lvl="1" indent="720090" algn="l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2 . 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效率预测：预测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PR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的处理效率（处理时长）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842603" y="1819834"/>
            <a:ext cx="8383904" cy="3648708"/>
            <a:chOff x="1404515" y="1921064"/>
            <a:chExt cx="4303393" cy="1403171"/>
          </a:xfrm>
        </p:grpSpPr>
        <p:grpSp>
          <p:nvGrpSpPr>
            <p:cNvPr id="5" name="组合 4"/>
            <p:cNvGrpSpPr/>
            <p:nvPr/>
          </p:nvGrpSpPr>
          <p:grpSpPr>
            <a:xfrm>
              <a:off x="1404515" y="1921064"/>
              <a:ext cx="4303393" cy="1403171"/>
              <a:chOff x="1332087" y="2328470"/>
              <a:chExt cx="4303393" cy="1403171"/>
            </a:xfrm>
          </p:grpSpPr>
          <p:sp>
            <p:nvSpPr>
              <p:cNvPr id="9" name="圆角矩形 227"/>
              <p:cNvSpPr/>
              <p:nvPr/>
            </p:nvSpPr>
            <p:spPr>
              <a:xfrm>
                <a:off x="1332087" y="2490374"/>
                <a:ext cx="4303393" cy="1241267"/>
              </a:xfrm>
              <a:prstGeom prst="roundRect">
                <a:avLst>
                  <a:gd name="adj" fmla="val 11847"/>
                </a:avLst>
              </a:prstGeom>
              <a:solidFill>
                <a:schemeClr val="accent1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0" dirty="0">
                  <a:solidFill>
                    <a:srgbClr val="3E3938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任意多边形 228"/>
              <p:cNvSpPr/>
              <p:nvPr/>
            </p:nvSpPr>
            <p:spPr>
              <a:xfrm>
                <a:off x="1495152" y="2328470"/>
                <a:ext cx="1175934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5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1665091" y="2029792"/>
              <a:ext cx="865580" cy="14163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cs typeface="+mn-ea"/>
                  <a:sym typeface="+mn-lt"/>
                </a:rPr>
                <a:t>2 </a:t>
              </a: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技术</a:t>
              </a: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栈</a:t>
              </a:r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664942" y="2280038"/>
              <a:ext cx="3607510" cy="905004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indent="720090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GCN-LSTM+SLSTM 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融合模型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indent="720090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1 . 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图神经网络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 (GCN)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：捕捉复杂关联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indent="720090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2 .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长短期记忆网络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 (LSTM)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：学习时序规律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  <a:p>
              <a:pPr indent="720090">
                <a:lnSpc>
                  <a:spcPct val="150000"/>
                </a:lnSpc>
              </a:pP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3 . 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标量长短期记忆网络</a:t>
              </a:r>
              <a:r>
                <a:rPr lang="en-US" altLang="zh-CN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 (SLSTM)</a:t>
              </a:r>
              <a:r>
                <a:rPr lang="zh-CN" altLang="en-US" dirty="0">
                  <a:solidFill>
                    <a:schemeClr val="bg1"/>
                  </a:solidFill>
                  <a:ea typeface="Source Han Sans CN Regular" panose="020B0200000000000000" charset="-122"/>
                  <a:sym typeface="+mn-lt"/>
                </a:rPr>
                <a:t>：优化预测精度</a:t>
              </a:r>
              <a:endParaRPr lang="zh-CN" altLang="en-US" dirty="0">
                <a:solidFill>
                  <a:schemeClr val="bg1"/>
                </a:solidFill>
                <a:ea typeface="Source Han Sans CN Regular" panose="020B0200000000000000" charset="-122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49796" y="1043561"/>
            <a:ext cx="5452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 dirty="0">
                <a:ea typeface="Source Han Sans CN Regular" panose="020B0200000000000000" charset="-122"/>
              </a:rPr>
              <a:t>3.1 </a:t>
            </a:r>
            <a:r>
              <a:rPr lang="zh-CN" altLang="en-US" sz="2000" b="1" dirty="0">
                <a:ea typeface="Source Han Sans CN Regular" panose="020B0200000000000000" charset="-122"/>
              </a:rPr>
              <a:t>模型设计</a:t>
            </a:r>
            <a:endParaRPr lang="zh-CN" altLang="en-US" sz="2000" b="1" dirty="0">
              <a:ea typeface="Source Han Sans CN Regular" panose="020B02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26870" y="1992630"/>
            <a:ext cx="8330565" cy="4344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spcBef>
                <a:spcPts val="1200"/>
              </a:spcBef>
            </a:pP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GCN</a:t>
            </a: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模型构建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  <a:sym typeface="+mn-ea"/>
            </a:endParaRPr>
          </a:p>
          <a:p>
            <a:pPr indent="457200" fontAlgn="auto">
              <a:spcBef>
                <a:spcPts val="1200"/>
              </a:spcBef>
            </a:pP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构建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PR-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贡献者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-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仓库的图结构，使用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2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层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GCN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提取空间特征，激活函数为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ReLU</a:t>
            </a:r>
            <a:endParaRPr lang="en-US" altLang="zh-CN" sz="2000" dirty="0">
              <a:ea typeface="Source Han Sans CN Regular" panose="020B0200000000000000" charset="-122"/>
              <a:sym typeface="+mn-ea"/>
            </a:endParaRPr>
          </a:p>
          <a:p>
            <a:pPr indent="0" fontAlgn="auto">
              <a:spcBef>
                <a:spcPts val="1200"/>
              </a:spcBef>
            </a:pP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LSTM</a:t>
            </a: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模型构建</a:t>
            </a:r>
            <a:endParaRPr lang="en-US" altLang="zh-CN" sz="2000" dirty="0">
              <a:solidFill>
                <a:schemeClr val="accent1"/>
              </a:solidFill>
              <a:ea typeface="Source Han Sans CN Regular" panose="020B0200000000000000" charset="-122"/>
              <a:sym typeface="+mn-ea"/>
            </a:endParaRPr>
          </a:p>
          <a:p>
            <a:pPr indent="457200" fontAlgn="auto">
              <a:spcBef>
                <a:spcPts val="1200"/>
              </a:spcBef>
            </a:pP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构建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PR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审查时间序列，使用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2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层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LSTM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提取时序特征，隐藏层维度为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64</a:t>
            </a:r>
            <a:endParaRPr lang="en-US" altLang="zh-CN" sz="2000" dirty="0">
              <a:ea typeface="Source Han Sans CN Regular" panose="020B0200000000000000" charset="-122"/>
              <a:sym typeface="+mn-ea"/>
            </a:endParaRPr>
          </a:p>
          <a:p>
            <a:pPr indent="0" fontAlgn="auto">
              <a:spcBef>
                <a:spcPts val="1200"/>
              </a:spcBef>
            </a:pP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SLSTM</a:t>
            </a: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模型构建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  <a:sym typeface="+mn-ea"/>
            </a:endParaRPr>
          </a:p>
          <a:p>
            <a:pPr indent="457200" fontAlgn="auto">
              <a:spcBef>
                <a:spcPts val="1200"/>
              </a:spcBef>
            </a:pP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在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LSTM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输出层后接入</a:t>
            </a:r>
            <a:r>
              <a:rPr lang="en-US" altLang="zh-CN" sz="2000" dirty="0">
                <a:ea typeface="Source Han Sans CN Regular" panose="020B0200000000000000" charset="-122"/>
                <a:sym typeface="+mn-ea"/>
              </a:rPr>
              <a:t>SLSTM</a:t>
            </a: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，通过标量门控机制优化预测结果</a:t>
            </a:r>
            <a:endParaRPr lang="zh-CN" altLang="en-US" sz="2000" dirty="0">
              <a:ea typeface="Source Han Sans CN Regular" panose="020B0200000000000000" charset="-122"/>
              <a:sym typeface="+mn-ea"/>
            </a:endParaRPr>
          </a:p>
          <a:p>
            <a:pPr indent="0" fontAlgn="auto">
              <a:spcBef>
                <a:spcPts val="1200"/>
              </a:spcBef>
            </a:pP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  <a:sym typeface="+mn-ea"/>
              </a:rPr>
              <a:t>融合与输出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  <a:sym typeface="+mn-ea"/>
            </a:endParaRPr>
          </a:p>
          <a:p>
            <a:pPr indent="457200" fontAlgn="auto">
              <a:spcBef>
                <a:spcPts val="1200"/>
              </a:spcBef>
            </a:pPr>
            <a:r>
              <a:rPr lang="zh-CN" altLang="en-US" sz="2000" dirty="0">
                <a:ea typeface="Source Han Sans CN Regular" panose="020B0200000000000000" charset="-122"/>
                <a:sym typeface="+mn-ea"/>
              </a:rPr>
              <a:t>拼接时空特征，输出合并风险与处理时长</a:t>
            </a:r>
            <a:endParaRPr lang="zh-CN" altLang="en-US" sz="2000" dirty="0">
              <a:ea typeface="Source Han Sans CN Regular" panose="020B0200000000000000" charset="-122"/>
              <a:sym typeface="+mn-ea"/>
            </a:endParaRPr>
          </a:p>
          <a:p>
            <a:endParaRPr lang="zh-CN" altLang="en-US" sz="2000" dirty="0">
              <a:ea typeface="Source Han Sans CN Regular" panose="020B02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637665" y="2218055"/>
            <a:ext cx="8358505" cy="38620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spcBef>
                <a:spcPts val="1800"/>
              </a:spcBef>
            </a:pPr>
            <a:r>
              <a:rPr lang="zh-CN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数据来源</a:t>
            </a:r>
            <a:endParaRPr lang="zh-CN" sz="2000" dirty="0">
              <a:solidFill>
                <a:schemeClr val="accent1"/>
              </a:solidFill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en-US" altLang="zh-CN" sz="2000" dirty="0">
                <a:ea typeface="Source Han Sans CN Regular" panose="020B0200000000000000" charset="-122"/>
              </a:rPr>
              <a:t>GitHub Top 300 </a:t>
            </a:r>
            <a:r>
              <a:rPr lang="zh-CN" altLang="en-US" sz="2000" dirty="0">
                <a:ea typeface="Source Han Sans CN Regular" panose="020B0200000000000000" charset="-122"/>
              </a:rPr>
              <a:t>仓库的从</a:t>
            </a:r>
            <a:r>
              <a:rPr lang="en-US" altLang="zh-CN" sz="2000" dirty="0">
                <a:ea typeface="Source Han Sans CN Regular" panose="020B0200000000000000" charset="-122"/>
              </a:rPr>
              <a:t> 2020 </a:t>
            </a:r>
            <a:r>
              <a:rPr lang="zh-CN" altLang="en-US" sz="2000" dirty="0">
                <a:ea typeface="Source Han Sans CN Regular" panose="020B0200000000000000" charset="-122"/>
              </a:rPr>
              <a:t>年</a:t>
            </a:r>
            <a:r>
              <a:rPr lang="en-US" altLang="zh-CN" sz="2000" dirty="0">
                <a:ea typeface="Source Han Sans CN Regular" panose="020B0200000000000000" charset="-122"/>
              </a:rPr>
              <a:t> 1 </a:t>
            </a:r>
            <a:r>
              <a:rPr lang="zh-CN" altLang="en-US" sz="2000" dirty="0">
                <a:ea typeface="Source Han Sans CN Regular" panose="020B0200000000000000" charset="-122"/>
              </a:rPr>
              <a:t>月到</a:t>
            </a:r>
            <a:r>
              <a:rPr lang="en-US" altLang="zh-CN" sz="2000" dirty="0">
                <a:ea typeface="Source Han Sans CN Regular" panose="020B0200000000000000" charset="-122"/>
              </a:rPr>
              <a:t> 2023 </a:t>
            </a:r>
            <a:r>
              <a:rPr lang="zh-CN" altLang="en-US" sz="2000" dirty="0">
                <a:ea typeface="Source Han Sans CN Regular" panose="020B0200000000000000" charset="-122"/>
              </a:rPr>
              <a:t>年</a:t>
            </a:r>
            <a:r>
              <a:rPr lang="en-US" altLang="zh-CN" sz="2000" dirty="0">
                <a:ea typeface="Source Han Sans CN Regular" panose="020B0200000000000000" charset="-122"/>
              </a:rPr>
              <a:t> 3 </a:t>
            </a:r>
            <a:r>
              <a:rPr lang="zh-CN" altLang="en-US" sz="2000" dirty="0">
                <a:ea typeface="Source Han Sans CN Regular" panose="020B0200000000000000" charset="-122"/>
              </a:rPr>
              <a:t>月的日志数据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0" fontAlgn="auto">
              <a:spcBef>
                <a:spcPts val="1800"/>
              </a:spcBef>
            </a:pP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数据规模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Regular" panose="020B0200000000000000" charset="-122"/>
              </a:rPr>
              <a:t>提取其中</a:t>
            </a:r>
            <a:r>
              <a:rPr lang="en-US" altLang="zh-CN" sz="2000" dirty="0">
                <a:ea typeface="Source Han Sans CN Regular" panose="020B0200000000000000" charset="-122"/>
              </a:rPr>
              <a:t>500</a:t>
            </a:r>
            <a:r>
              <a:rPr lang="zh-CN" altLang="en-US" sz="2000" dirty="0">
                <a:ea typeface="Source Han Sans CN Regular" panose="020B0200000000000000" charset="-122"/>
              </a:rPr>
              <a:t>多万条记录，</a:t>
            </a:r>
            <a:r>
              <a:rPr lang="zh-CN" sz="2000" dirty="0">
                <a:ea typeface="Source Han Sans CN Regular" panose="020B0200000000000000" charset="-122"/>
              </a:rPr>
              <a:t>并筛选出</a:t>
            </a:r>
            <a:r>
              <a:rPr lang="en-US" altLang="zh-CN" sz="2000" dirty="0">
                <a:ea typeface="Source Han Sans CN Regular" panose="020B0200000000000000" charset="-122"/>
              </a:rPr>
              <a:t>170</a:t>
            </a:r>
            <a:r>
              <a:rPr lang="zh-CN" altLang="en-US" sz="2000" dirty="0">
                <a:ea typeface="Source Han Sans CN Regular" panose="020B0200000000000000" charset="-122"/>
              </a:rPr>
              <a:t>多万条记录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0" fontAlgn="auto">
              <a:spcBef>
                <a:spcPts val="1800"/>
              </a:spcBef>
            </a:pP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数据字段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en-US" altLang="zh-CN" sz="2000" dirty="0">
                <a:ea typeface="Source Han Sans CN Regular" panose="020B0200000000000000" charset="-122"/>
              </a:rPr>
              <a:t>PR</a:t>
            </a:r>
            <a:r>
              <a:rPr lang="zh-CN" altLang="en-US" sz="2000" dirty="0">
                <a:ea typeface="Source Han Sans CN Regular" panose="020B0200000000000000" charset="-122"/>
              </a:rPr>
              <a:t>信息、审查记录、贡献者信息、仓库信息等</a:t>
            </a:r>
            <a:r>
              <a:rPr lang="en-US" altLang="zh-CN" sz="2000" dirty="0">
                <a:ea typeface="Source Han Sans CN Regular" panose="020B0200000000000000" charset="-122"/>
              </a:rPr>
              <a:t>16</a:t>
            </a:r>
            <a:r>
              <a:rPr lang="zh-CN" altLang="en-US" sz="2000" dirty="0">
                <a:ea typeface="Source Han Sans CN Regular" panose="020B0200000000000000" charset="-122"/>
              </a:rPr>
              <a:t>个字段</a:t>
            </a:r>
            <a:endParaRPr lang="zh-CN" altLang="en-US" sz="2000" dirty="0">
              <a:ea typeface="Source Han Sans CN Regular" panose="020B02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53898" y="1245858"/>
            <a:ext cx="54521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 dirty="0">
                <a:ea typeface="Source Han Sans CN Regular" panose="020B0200000000000000" charset="-122"/>
              </a:rPr>
              <a:t>3.2  </a:t>
            </a:r>
            <a:r>
              <a:rPr lang="zh-CN" altLang="en-US" sz="2000" b="1" dirty="0">
                <a:ea typeface="Source Han Sans CN Regular" panose="020B0200000000000000" charset="-122"/>
              </a:rPr>
              <a:t>数据集</a:t>
            </a:r>
            <a:endParaRPr lang="zh-CN" altLang="en-US" sz="2000" b="1" dirty="0">
              <a:ea typeface="Source Han Sans CN Regular" panose="020B02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637665" y="2218055"/>
            <a:ext cx="8358505" cy="38620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fontAlgn="auto">
              <a:spcBef>
                <a:spcPts val="1800"/>
              </a:spcBef>
            </a:pP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分类任务指标</a:t>
            </a: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 (</a:t>
            </a: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合并风险预测</a:t>
            </a: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)</a:t>
            </a:r>
            <a:endParaRPr lang="en-US" altLang="zh-CN" sz="2000" dirty="0">
              <a:solidFill>
                <a:schemeClr val="accent1"/>
              </a:solidFill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Regular" panose="020B0200000000000000" charset="-122"/>
              </a:rPr>
              <a:t>准确率：预测正确的样本数占总样本数的比例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Regular" panose="020B0200000000000000" charset="-122"/>
              </a:rPr>
              <a:t>精确率：预测为高风险的样本中，实际为高风险的比例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0" fontAlgn="auto">
              <a:spcBef>
                <a:spcPts val="1800"/>
              </a:spcBef>
            </a:pP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回归任务指标</a:t>
            </a: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 (</a:t>
            </a:r>
            <a:r>
              <a:rPr lang="zh-CN" altLang="en-US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处理效率预测</a:t>
            </a:r>
            <a:r>
              <a:rPr lang="en-US" altLang="zh-CN" sz="2000" dirty="0">
                <a:solidFill>
                  <a:schemeClr val="accent1"/>
                </a:solidFill>
                <a:ea typeface="Source Han Sans CN Regular" panose="020B0200000000000000" charset="-122"/>
              </a:rPr>
              <a:t>)</a:t>
            </a:r>
            <a:endParaRPr lang="zh-CN" altLang="en-US" sz="2000" dirty="0">
              <a:solidFill>
                <a:schemeClr val="accent1"/>
              </a:solidFill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Regular" panose="020B0200000000000000" charset="-122"/>
              </a:rPr>
              <a:t>平均绝对误差</a:t>
            </a:r>
            <a:r>
              <a:rPr lang="en-US" altLang="zh-CN" sz="2000" dirty="0">
                <a:ea typeface="Source Han Sans CN Regular" panose="020B0200000000000000" charset="-122"/>
              </a:rPr>
              <a:t> (MAE)</a:t>
            </a:r>
            <a:r>
              <a:rPr lang="zh-CN" altLang="en-US" sz="2000" dirty="0">
                <a:ea typeface="Source Han Sans CN Regular" panose="020B0200000000000000" charset="-122"/>
              </a:rPr>
              <a:t>：预测值与真实值的绝对误差的平均值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Regular" panose="020B0200000000000000" charset="-122"/>
              </a:rPr>
              <a:t>均方根误差</a:t>
            </a:r>
            <a:r>
              <a:rPr lang="en-US" altLang="zh-CN" sz="2000" dirty="0">
                <a:ea typeface="Source Han Sans CN Regular" panose="020B0200000000000000" charset="-122"/>
              </a:rPr>
              <a:t> (RMSE)</a:t>
            </a:r>
            <a:r>
              <a:rPr lang="zh-CN" altLang="en-US" sz="2000" dirty="0">
                <a:ea typeface="Source Han Sans CN Regular" panose="020B0200000000000000" charset="-122"/>
              </a:rPr>
              <a:t>：预测值与真实值的均方误差的平方根</a:t>
            </a:r>
            <a:endParaRPr lang="zh-CN" altLang="en-US" sz="2000" dirty="0">
              <a:ea typeface="Source Han Sans CN Regular" panose="020B0200000000000000" charset="-122"/>
            </a:endParaRPr>
          </a:p>
          <a:p>
            <a:pPr indent="0" fontAlgn="auto">
              <a:spcBef>
                <a:spcPts val="1800"/>
              </a:spcBef>
            </a:pPr>
            <a:endParaRPr lang="zh-CN" altLang="en-US" sz="2000" dirty="0">
              <a:ea typeface="Source Han Sans CN Regular" panose="020B02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53898" y="1245858"/>
            <a:ext cx="54521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 dirty="0">
                <a:ea typeface="Source Han Sans CN Regular" panose="020B0200000000000000" charset="-122"/>
              </a:rPr>
              <a:t>3.3  </a:t>
            </a:r>
            <a:r>
              <a:rPr lang="zh-CN" altLang="en-US" sz="2000" b="1" dirty="0">
                <a:ea typeface="Source Han Sans CN Regular" panose="020B0200000000000000" charset="-122"/>
              </a:rPr>
              <a:t>评估指标</a:t>
            </a:r>
            <a:endParaRPr lang="zh-CN" altLang="en-US" sz="2000" b="1" dirty="0">
              <a:ea typeface="Source Han Sans CN Regular" panose="020B02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80110" y="1741806"/>
            <a:ext cx="6383020" cy="4758054"/>
            <a:chOff x="1404515" y="1969171"/>
            <a:chExt cx="4303239" cy="1616432"/>
          </a:xfrm>
        </p:grpSpPr>
        <p:grpSp>
          <p:nvGrpSpPr>
            <p:cNvPr id="11" name="组合 10"/>
            <p:cNvGrpSpPr/>
            <p:nvPr/>
          </p:nvGrpSpPr>
          <p:grpSpPr>
            <a:xfrm>
              <a:off x="1404515" y="1969171"/>
              <a:ext cx="4303239" cy="1616432"/>
              <a:chOff x="1332087" y="2376577"/>
              <a:chExt cx="4303239" cy="1616432"/>
            </a:xfrm>
          </p:grpSpPr>
          <p:sp>
            <p:nvSpPr>
              <p:cNvPr id="14" name="圆角矩形 227"/>
              <p:cNvSpPr/>
              <p:nvPr/>
            </p:nvSpPr>
            <p:spPr>
              <a:xfrm>
                <a:off x="1332087" y="2490321"/>
                <a:ext cx="4303239" cy="1502688"/>
              </a:xfrm>
              <a:prstGeom prst="roundRect">
                <a:avLst>
                  <a:gd name="adj" fmla="val 11847"/>
                </a:avLst>
              </a:prstGeom>
              <a:solidFill>
                <a:schemeClr val="accent1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0" dirty="0">
                  <a:solidFill>
                    <a:srgbClr val="3E3938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任意多边形 228"/>
              <p:cNvSpPr/>
              <p:nvPr/>
            </p:nvSpPr>
            <p:spPr>
              <a:xfrm>
                <a:off x="1495192" y="2376577"/>
                <a:ext cx="1175985" cy="215078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5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664970" y="2014005"/>
              <a:ext cx="1136453" cy="1251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800" b="1" dirty="0">
                  <a:ea typeface="Source Han Sans CN Bold" panose="020B0200000000000000" charset="-122"/>
                </a:rPr>
                <a:t>4 </a:t>
              </a:r>
              <a:r>
                <a:rPr lang="zh-CN" altLang="en-US" sz="1800" b="1" dirty="0">
                  <a:ea typeface="Source Han Sans CN Bold" panose="020B0200000000000000" charset="-122"/>
                </a:rPr>
                <a:t>实验结果</a:t>
              </a:r>
              <a:endParaRPr lang="zh-CN" altLang="en-US" sz="1800" b="1" dirty="0">
                <a:ea typeface="Source Han Sans CN Bold" panose="020B0200000000000000" charset="-122"/>
              </a:endParaRPr>
            </a:p>
          </p:txBody>
        </p:sp>
      </p:grpSp>
      <p:pic>
        <p:nvPicPr>
          <p:cNvPr id="6" name="图片 5" descr="资源 3@4x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9603105" y="414338"/>
            <a:ext cx="2175510" cy="4565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6625" y="2475230"/>
            <a:ext cx="5944235" cy="3747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fontAlgn="auto">
              <a:spcBef>
                <a:spcPts val="1800"/>
              </a:spcBef>
            </a:pPr>
            <a:r>
              <a:rPr lang="en-US" altLang="zh-CN" dirty="0">
                <a:solidFill>
                  <a:schemeClr val="bg1"/>
                </a:solidFill>
                <a:ea typeface="Source Han Sans CN Bold" panose="020B0200000000000000" charset="-122"/>
              </a:rPr>
              <a:t>         </a:t>
            </a:r>
            <a:r>
              <a:rPr lang="zh-CN" altLang="en-US" sz="2000" dirty="0">
                <a:ea typeface="Source Han Sans CN Bold" panose="020B0200000000000000" charset="-122"/>
              </a:rPr>
              <a:t>合并风险预测结果</a:t>
            </a:r>
            <a:endParaRPr lang="zh-CN" altLang="en-US" sz="2000" dirty="0">
              <a:ea typeface="Source Han Sans CN Bold" panose="020B0200000000000000" charset="-122"/>
            </a:endParaRPr>
          </a:p>
          <a:p>
            <a:pPr marL="457200" lvl="1"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Bold" panose="020B0200000000000000" charset="-122"/>
              </a:rPr>
              <a:t>准确率：</a:t>
            </a:r>
            <a:r>
              <a:rPr lang="en-US" altLang="zh-CN" sz="2000" dirty="0">
                <a:ea typeface="Source Han Sans CN Bold" panose="020B0200000000000000" charset="-122"/>
              </a:rPr>
              <a:t>88.5%</a:t>
            </a:r>
            <a:endParaRPr lang="zh-CN" altLang="en-US" sz="2000" dirty="0">
              <a:ea typeface="Source Han Sans CN Bold" panose="020B0200000000000000" charset="-122"/>
            </a:endParaRPr>
          </a:p>
          <a:p>
            <a:pPr marL="457200" lvl="1"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Bold" panose="020B0200000000000000" charset="-122"/>
              </a:rPr>
              <a:t>精确率：</a:t>
            </a:r>
            <a:r>
              <a:rPr lang="en-US" altLang="zh-CN" sz="2000" dirty="0">
                <a:ea typeface="Source Han Sans CN Bold" panose="020B0200000000000000" charset="-122"/>
              </a:rPr>
              <a:t>86.2%</a:t>
            </a:r>
            <a:endParaRPr lang="en-US" altLang="zh-CN" sz="2000" dirty="0">
              <a:ea typeface="Source Han Sans CN Bold" panose="020B0200000000000000" charset="-122"/>
            </a:endParaRPr>
          </a:p>
          <a:p>
            <a:pPr indent="457200" fontAlgn="auto">
              <a:spcBef>
                <a:spcPts val="1800"/>
              </a:spcBef>
            </a:pPr>
            <a:r>
              <a:rPr lang="zh-CN" altLang="en-US" sz="2000" dirty="0">
                <a:ea typeface="Source Han Sans CN Bold" panose="020B0200000000000000" charset="-122"/>
              </a:rPr>
              <a:t>处理效率预测结果</a:t>
            </a:r>
            <a:endParaRPr lang="zh-CN" altLang="en-US" sz="2000" dirty="0">
              <a:ea typeface="Source Han Sans CN Bold" panose="020B0200000000000000" charset="-122"/>
            </a:endParaRPr>
          </a:p>
          <a:p>
            <a:pPr marL="457200" lvl="1" indent="457200" fontAlgn="auto">
              <a:spcBef>
                <a:spcPts val="1800"/>
              </a:spcBef>
            </a:pPr>
            <a:r>
              <a:rPr lang="en-US" altLang="zh-CN" sz="2000" dirty="0">
                <a:ea typeface="Source Han Sans CN Bold" panose="020B0200000000000000" charset="-122"/>
              </a:rPr>
              <a:t>MAE</a:t>
            </a:r>
            <a:r>
              <a:rPr lang="zh-CN" altLang="en-US" sz="2000" dirty="0">
                <a:ea typeface="Source Han Sans CN Bold" panose="020B0200000000000000" charset="-122"/>
              </a:rPr>
              <a:t>：</a:t>
            </a:r>
            <a:r>
              <a:rPr lang="en-US" altLang="zh-CN" sz="2000" dirty="0">
                <a:ea typeface="Source Han Sans CN Bold" panose="020B0200000000000000" charset="-122"/>
              </a:rPr>
              <a:t>18.5</a:t>
            </a:r>
            <a:endParaRPr lang="en-US" altLang="zh-CN" sz="2000" dirty="0">
              <a:ea typeface="Source Han Sans CN Bold" panose="020B0200000000000000" charset="-122"/>
            </a:endParaRPr>
          </a:p>
          <a:p>
            <a:pPr marL="457200" lvl="1" indent="457200" fontAlgn="auto">
              <a:spcBef>
                <a:spcPts val="1800"/>
              </a:spcBef>
            </a:pPr>
            <a:r>
              <a:rPr lang="en-US" altLang="zh-CN" sz="2000" dirty="0">
                <a:ea typeface="Source Han Sans CN Bold" panose="020B0200000000000000" charset="-122"/>
              </a:rPr>
              <a:t>RMSE</a:t>
            </a:r>
            <a:r>
              <a:rPr lang="zh-CN" altLang="en-US" sz="2000" dirty="0">
                <a:ea typeface="Source Han Sans CN Bold" panose="020B0200000000000000" charset="-122"/>
              </a:rPr>
              <a:t>：</a:t>
            </a:r>
            <a:r>
              <a:rPr lang="en-US" altLang="zh-CN" sz="2000" dirty="0">
                <a:ea typeface="Source Han Sans CN Bold" panose="020B0200000000000000" charset="-122"/>
              </a:rPr>
              <a:t>22.3</a:t>
            </a:r>
            <a:endParaRPr lang="en-US" altLang="zh-CN" sz="2000" dirty="0">
              <a:ea typeface="Source Han Sans CN Bold" panose="020B0200000000000000" charset="-122"/>
            </a:endParaRPr>
          </a:p>
        </p:txBody>
      </p:sp>
      <p:pic>
        <p:nvPicPr>
          <p:cNvPr id="17" name="图片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100" y="1553522"/>
            <a:ext cx="402590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图片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05059" y="1952540"/>
            <a:ext cx="3486941" cy="235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36.89086614173226,&quot;left&quot;:445.15,&quot;top&quot;:219.6932283464567,&quot;width&quot;:530.2447244094488}"/>
</p:tagLst>
</file>

<file path=ppt/tags/tag10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11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PP_MARK_KEY" val="c448ae23-49fd-4983-b1d5-5d059896b0d9"/>
  <p:tag name="COMMONDATA" val="eyJoZGlkIjoiOGQ4YTRjMWFiYjEyZjMyYzQyNmFmYTFiYzEwNjFhYzUifQ=="/>
</p:tagLst>
</file>

<file path=ppt/tags/tag2.xml><?xml version="1.0" encoding="utf-8"?>
<p:tagLst xmlns:p="http://schemas.openxmlformats.org/presentationml/2006/main">
  <p:tag name="KSO_WM_DIAGRAM_VIRTUALLY_FRAME" val="{&quot;height&quot;:236.89086614173226,&quot;left&quot;:445.15,&quot;top&quot;:219.6932283464567,&quot;width&quot;:530.2447244094488}"/>
</p:tagLst>
</file>

<file path=ppt/tags/tag3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4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5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6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7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8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ags/tag9.xml><?xml version="1.0" encoding="utf-8"?>
<p:tagLst xmlns:p="http://schemas.openxmlformats.org/presentationml/2006/main">
  <p:tag name="KSO_WM_DIAGRAM_VIRTUALLY_FRAME" val="{&quot;height&quot;:377.35,&quot;left&quot;:243.57669291338584,&quot;top&quot;:111,&quot;width&quot;:699.2233070866141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979</Words>
  <Application>WPS 演示</Application>
  <PresentationFormat>宽屏</PresentationFormat>
  <Paragraphs>93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40" baseType="lpstr">
      <vt:lpstr>Arial</vt:lpstr>
      <vt:lpstr>宋体</vt:lpstr>
      <vt:lpstr>Wingdings</vt:lpstr>
      <vt:lpstr>Source Han Sans CN Medium</vt:lpstr>
      <vt:lpstr>Source Han Sans CN Bold</vt:lpstr>
      <vt:lpstr>Source Han Sans CN Normal</vt:lpstr>
      <vt:lpstr>Arial Bold</vt:lpstr>
      <vt:lpstr>微软雅黑</vt:lpstr>
      <vt:lpstr>Source Han Sans CN Regular</vt:lpstr>
      <vt:lpstr>U.S. 101</vt:lpstr>
      <vt:lpstr>Segoe Print</vt:lpstr>
      <vt:lpstr>Roboto</vt:lpstr>
      <vt:lpstr>Times New Roman</vt:lpstr>
      <vt:lpstr>Open Sans Light</vt:lpstr>
      <vt:lpstr>思源黑体 CN Bold</vt:lpstr>
      <vt:lpstr>黑体</vt:lpstr>
      <vt:lpstr>Calibri</vt:lpstr>
      <vt:lpstr>Arial Unicode MS</vt:lpstr>
      <vt:lpstr>Calibri Light</vt:lpstr>
      <vt:lpstr>等线</vt:lpstr>
      <vt:lpstr>Source Han Sans CN Bold</vt:lpstr>
      <vt:lpstr>Source Han Sans CN Medium</vt:lpstr>
      <vt:lpstr>Source Han Sans CN Normal</vt:lpstr>
      <vt:lpstr>Source Han Sans CN Regular</vt:lpstr>
      <vt:lpstr>思源黑体 CN Bold</vt:lpstr>
      <vt:lpstr>Saturday Sans Regular</vt:lpstr>
      <vt:lpstr>Wonder Sans Bold</vt:lpstr>
      <vt:lpstr>Wonder Arial</vt:lpstr>
      <vt:lpstr>方正大黑体_GBK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hoperun</dc:creator>
  <cp:lastModifiedBy>涂山苦情树下</cp:lastModifiedBy>
  <cp:revision>164</cp:revision>
  <dcterms:created xsi:type="dcterms:W3CDTF">2023-11-14T13:33:00Z</dcterms:created>
  <dcterms:modified xsi:type="dcterms:W3CDTF">2025-12-29T08:33:53Z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_readonly">
    <vt:lpwstr/>
  </property>
  <property fmtid="{D5CDD505-2E9C-101B-9397-08002B2CF9AE}" pid="4" name="_change">
    <vt:lpwstr/>
  </property>
  <property fmtid="{D5CDD505-2E9C-101B-9397-08002B2CF9AE}" pid="5" name="_full-control">
    <vt:lpwstr/>
  </property>
  <property fmtid="{D5CDD505-2E9C-101B-9397-08002B2CF9AE}" pid="6" name="sflag">
    <vt:lpwstr>1638265092</vt:lpwstr>
  </property>
  <property fmtid="{D5CDD505-2E9C-101B-9397-08002B2CF9AE}" pid="7" name="_2015_ms_pID_725343">
    <vt:lpwstr>(3)k7y4uxurHL2vRKtJ2z1Yuku370gV6cb9u/q48B3xDBR06FHNzvtWCr/L04QpaSAFwSdyQQWr
61d8iplJOrBFs8+SjHxeljcEmD/oL47y9wQBjFpio/KqPUZqlGjrcbWDuX6nPtMorU/pTLZJ
VVptoqSZUDW8nvInlbK/2/pDqosdxCyXlNZAZ2XRJbDp/MfuBDFz2i+daUMDlnL6dCZ8fGbm
W2YaaBHlpYVymBZnmX</vt:lpwstr>
  </property>
  <property fmtid="{D5CDD505-2E9C-101B-9397-08002B2CF9AE}" pid="8" name="_2015_ms_pID_7253431">
    <vt:lpwstr>rNQDAl7HNrUqts3r7atqWV/rdDWOQxwXTmlMjAEQd5xNr2rKGnb1Mr
uXVreMnsHcpRWTSF9ALAp+SfAUqHv39BNeTW/mi3pe03Lu1mAyr9s8e4GUDEIN9ubUYJ2F+r
De5sadG8dc0yTJsGyx48rSRAfm4e4Gjh0fhygywwRsOo4mCRf2oqFj2EFcKe5/JhVsNteOK5
QdlaWhxQ1r36KHQUkENsKeZkwSvK7pPqsNjy</vt:lpwstr>
  </property>
  <property fmtid="{D5CDD505-2E9C-101B-9397-08002B2CF9AE}" pid="9" name="_2015_ms_pID_7253432">
    <vt:lpwstr>zA==</vt:lpwstr>
  </property>
  <property fmtid="{D5CDD505-2E9C-101B-9397-08002B2CF9AE}" pid="10" name="ICV">
    <vt:lpwstr>73503805EB2041A4A1E28022BCFFACFC_13</vt:lpwstr>
  </property>
</Properties>
</file>

<file path=docProps/thumbnail.jpeg>
</file>